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0" r:id="rId3"/>
    <p:sldId id="319" r:id="rId4"/>
    <p:sldId id="326" r:id="rId5"/>
    <p:sldId id="332" r:id="rId6"/>
    <p:sldId id="327" r:id="rId7"/>
    <p:sldId id="333" r:id="rId8"/>
    <p:sldId id="328" r:id="rId9"/>
    <p:sldId id="334" r:id="rId10"/>
    <p:sldId id="335" r:id="rId11"/>
    <p:sldId id="330" r:id="rId12"/>
    <p:sldId id="336" r:id="rId13"/>
    <p:sldId id="331" r:id="rId14"/>
    <p:sldId id="337" r:id="rId15"/>
    <p:sldId id="329" r:id="rId16"/>
    <p:sldId id="339" r:id="rId17"/>
    <p:sldId id="338" r:id="rId18"/>
    <p:sldId id="341" r:id="rId19"/>
    <p:sldId id="340" r:id="rId20"/>
    <p:sldId id="343" r:id="rId21"/>
    <p:sldId id="342" r:id="rId22"/>
    <p:sldId id="346" r:id="rId23"/>
    <p:sldId id="344" r:id="rId24"/>
    <p:sldId id="345" r:id="rId25"/>
    <p:sldId id="347" r:id="rId26"/>
    <p:sldId id="348" r:id="rId27"/>
    <p:sldId id="349" r:id="rId28"/>
    <p:sldId id="27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26" autoAdjust="0"/>
    <p:restoredTop sz="94660"/>
  </p:normalViewPr>
  <p:slideViewPr>
    <p:cSldViewPr showGuides="1">
      <p:cViewPr>
        <p:scale>
          <a:sx n="70" d="100"/>
          <a:sy n="70" d="100"/>
        </p:scale>
        <p:origin x="-660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573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024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366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82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019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848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303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044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73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259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870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E4887-C96B-4FB2-8F6C-B1834779E03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D65AC-3488-4BA3-A580-6BCA2FE131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701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2876" y="2357430"/>
            <a:ext cx="7810512" cy="4214842"/>
          </a:xfrm>
        </p:spPr>
        <p:txBody>
          <a:bodyPr>
            <a:normAutofit fontScale="90000"/>
          </a:bodyPr>
          <a:lstStyle/>
          <a:p>
            <a:pPr>
              <a:spcAft>
                <a:spcPts val="1200"/>
              </a:spcAft>
            </a:pPr>
            <a:r>
              <a:rPr lang="uk-UA" sz="5000" b="1" dirty="0" smtClean="0"/>
              <a:t> </a:t>
            </a:r>
            <a:r>
              <a:rPr lang="uk-UA" sz="4400" b="1" dirty="0" smtClean="0"/>
              <a:t>ПОРІВНЯННЯ НАЦІОНАЛЬНОЇ ТА ЄВРОПЕЙСЬКОЇ РАМОК КВАЛІФІКАЦІЙ </a:t>
            </a:r>
            <a:br>
              <a:rPr lang="uk-UA" sz="4400" b="1" dirty="0" smtClean="0"/>
            </a:br>
            <a:r>
              <a:rPr lang="uk-UA" sz="1800" b="1" dirty="0" smtClean="0"/>
              <a:t/>
            </a:r>
            <a:br>
              <a:rPr lang="uk-UA" sz="1800" b="1" dirty="0" smtClean="0"/>
            </a:br>
            <a:r>
              <a:rPr lang="uk-UA" sz="4400" b="1" dirty="0" smtClean="0"/>
              <a:t/>
            </a:r>
            <a:br>
              <a:rPr lang="uk-UA" sz="4400" b="1" dirty="0" smtClean="0"/>
            </a:br>
            <a:r>
              <a:rPr lang="uk-UA" sz="3200" b="1" dirty="0" smtClean="0"/>
              <a:t> Рашкевич Ю.М., </a:t>
            </a:r>
            <a:r>
              <a:rPr lang="uk-UA" sz="3200" b="1" dirty="0" err="1" smtClean="0"/>
              <a:t>д.т.н</a:t>
            </a:r>
            <a:r>
              <a:rPr lang="uk-UA" sz="3200" b="1" dirty="0" smtClean="0"/>
              <a:t>., проф., член НАК, </a:t>
            </a:r>
            <a:r>
              <a:rPr lang="uk-UA" sz="2400" b="1" dirty="0" smtClean="0"/>
              <a:t>Національна команда експертів </a:t>
            </a:r>
            <a:br>
              <a:rPr lang="uk-UA" sz="2400" b="1" dirty="0" smtClean="0"/>
            </a:br>
            <a:r>
              <a:rPr lang="uk-UA" sz="2400" b="1" dirty="0" smtClean="0"/>
              <a:t>із реформування вищої освіти в Україні</a:t>
            </a:r>
            <a:endParaRPr lang="uk-UA" sz="2400" dirty="0">
              <a:latin typeface="+mn-lt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81356" y="1000108"/>
            <a:ext cx="2696257" cy="921423"/>
          </a:xfrm>
        </p:spPr>
        <p:txBody>
          <a:bodyPr>
            <a:normAutofit/>
          </a:bodyPr>
          <a:lstStyle/>
          <a:p>
            <a:pPr algn="l" eaLnBrk="1" hangingPunct="1">
              <a:lnSpc>
                <a:spcPts val="1280"/>
              </a:lnSpc>
              <a:defRPr/>
            </a:pPr>
            <a:r>
              <a:rPr lang="uk-UA" sz="3200" b="1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Національна</a:t>
            </a:r>
          </a:p>
          <a:p>
            <a:pPr algn="l" eaLnBrk="1" hangingPunct="1">
              <a:lnSpc>
                <a:spcPts val="1280"/>
              </a:lnSpc>
              <a:defRPr/>
            </a:pPr>
            <a:r>
              <a:rPr lang="uk-UA" sz="3200" b="1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команда експертів</a:t>
            </a:r>
          </a:p>
          <a:p>
            <a:pPr algn="l" eaLnBrk="1" hangingPunct="1">
              <a:lnSpc>
                <a:spcPts val="1280"/>
              </a:lnSpc>
              <a:defRPr/>
            </a:pPr>
            <a:r>
              <a:rPr lang="en-US" sz="3200" b="1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HERE Team Ukraine</a:t>
            </a:r>
            <a:endParaRPr lang="en-US" sz="3200" b="1" baseline="30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imgphotocapanddiplom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0248" y="642918"/>
            <a:ext cx="1624735" cy="126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1811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Рівні та дескриптори рівнів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8084" y="1332447"/>
            <a:ext cx="1042994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200"/>
              </a:spcAft>
            </a:pPr>
            <a:r>
              <a:rPr lang="uk-UA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 ВИСНОВОК:</a:t>
            </a:r>
            <a:r>
              <a:rPr lang="uk-UA" sz="2800" dirty="0" smtClean="0">
                <a:solidFill>
                  <a:srgbClr val="FF0000"/>
                </a:solidFill>
              </a:rPr>
              <a:t>	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І ЄРК, і українська НРК мають по вісім рівнів, що базуються на результатах навчання, складність яких зростає з кожним рівнем.</a:t>
            </a: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ЄРК є відкритою для будь-якої кваліфікації через національні рамки кваліфікацій, які пройшли процедуру зіставлення.</a:t>
            </a: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НРК України прагне бути всеосяжною. Вона включає освітні та професійні кваліфікації, а також повні й часткові.</a:t>
            </a: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Категорії дескрипторів є дуже схожими, але українська НРК ширша, оскільки її дескриптори охоплюють не лише навчання, а також вона має додатковий дескриптор «Комунікація».</a:t>
            </a: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Використання рівнів НРК добре налагоджене у вищій освіті, але це поки що не стосується сфери П(ПТ)О та професійних кваліфікацій</a:t>
            </a:r>
            <a:r>
              <a:rPr lang="ru-RU" sz="2400" dirty="0" smtClean="0"/>
              <a:t>.</a:t>
            </a:r>
            <a:endParaRPr lang="uk-UA" sz="2400" dirty="0" smtClean="0"/>
          </a:p>
          <a:p>
            <a:pPr marL="914400" lvl="1" indent="-14288" algn="just"/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Підходи до результатів навчання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1794112"/>
            <a:ext cx="1007275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ЄРК: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Результати навчання описують, що здобувач кваліфікації знає, розуміє і вміє робити наприкінці освітнього процесу. </a:t>
            </a:r>
          </a:p>
          <a:p>
            <a:pPr marL="1319213" indent="-514350" algn="just"/>
            <a:endParaRPr lang="uk-UA" sz="2400" dirty="0"/>
          </a:p>
          <a:p>
            <a:pPr marL="527050" indent="-514350" algn="just"/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uk-UA" sz="2800" dirty="0" smtClean="0">
                <a:solidFill>
                  <a:srgbClr val="FF0000"/>
                </a:solidFill>
              </a:rPr>
              <a:t>НРК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uk-UA" sz="2800" dirty="0" smtClean="0">
              <a:solidFill>
                <a:srgbClr val="FF0000"/>
              </a:solidFill>
            </a:endParaRP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В Постанові про затвердження НРК результати навчання тлумачать як такі, що охоплюють широкий спектр умінь, що наближує їхнє визначення до визначення компетентності.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На практиці результати навчання використовуються як очікувані й заплановані (у кваліфікаційних документах, стандартах, освітніх програмах тощо).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Підходи до результатів навчання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6646" y="1142984"/>
            <a:ext cx="10429948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200"/>
              </a:spcAft>
            </a:pPr>
            <a:r>
              <a:rPr lang="uk-UA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 ВИСНОВОК:</a:t>
            </a:r>
            <a:r>
              <a:rPr lang="uk-UA" sz="2800" dirty="0" smtClean="0">
                <a:solidFill>
                  <a:srgbClr val="FF0000"/>
                </a:solidFill>
              </a:rPr>
              <a:t>	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Результати навчання відіграють центральну роль у ЄРК і НРК. Розуміння результатів навчання та їхньої ролі в дескрипторах рівнів, у визначенні кваліфікацій, у програмах і їх використанні в оцінюванні та навчанні дуже схоже до розуміння інших європейських країн, що є учасниками ЄРК.</a:t>
            </a: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І ЄРК, і українська НРК сприяють визнанню результатів навчання, досягнутих у різних середовищах, таким чином поєднуючи формальну, неформальну та інформальну освіту</a:t>
            </a:r>
            <a:r>
              <a:rPr lang="ru-RU" sz="2400" dirty="0" smtClean="0"/>
              <a:t>.</a:t>
            </a: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Інструментами української НРК є державні освітні та професійні стандарти на компетентнісній основі. Вони все ще частково перебувають на етапі розробки, яка активно ведеться</a:t>
            </a:r>
            <a:r>
              <a:rPr lang="ru-RU" sz="2400" dirty="0" smtClean="0"/>
              <a:t>.</a:t>
            </a: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Українські кваліфікації для П(ПТ)О та загальної освіти мають непрямий зв'язок із дескрипторами НРК через державні стандарти освіти. Цей зв'язок можна було б посилити. </a:t>
            </a:r>
            <a:endParaRPr lang="ru-RU" sz="2400" dirty="0" smtClean="0"/>
          </a:p>
          <a:p>
            <a:pPr marL="982663" lvl="1" indent="-355600" algn="just">
              <a:buFont typeface="Arial" pitchFamily="34" charset="0"/>
              <a:buChar char="•"/>
            </a:pPr>
            <a:endParaRPr lang="ru-RU" sz="2400" dirty="0" smtClean="0"/>
          </a:p>
          <a:p>
            <a:pPr marL="982663" lvl="1" indent="-355600" algn="just">
              <a:buFont typeface="Arial" pitchFamily="34" charset="0"/>
              <a:buChar char="•"/>
            </a:pP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Підтвердження результатів неформального та інформального навчання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1142984"/>
            <a:ext cx="1007275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ЄРК: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Рекомендація Ради ЄС щодо підтвердження неформального та інформального навчання від 20 грудня 2012 року.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Європейський реєстр підтвердження неформального та інформального навчання</a:t>
            </a:r>
            <a:r>
              <a:rPr lang="ru-RU" sz="2400" dirty="0" smtClean="0"/>
              <a:t>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Європейські методичні рекомендації щодо підтвердження неформального та інформального навчання</a:t>
            </a:r>
            <a:r>
              <a:rPr lang="ru-RU" sz="2400" dirty="0" smtClean="0"/>
              <a:t> (2009, 2015).</a:t>
            </a:r>
          </a:p>
          <a:p>
            <a:pPr marL="1319213" indent="-514350" algn="just">
              <a:buFont typeface="+mj-lt"/>
              <a:buAutoNum type="arabicPeriod"/>
            </a:pPr>
            <a:endParaRPr lang="uk-UA" sz="2400" dirty="0" smtClean="0"/>
          </a:p>
          <a:p>
            <a:pPr marL="527050" indent="-514350" algn="just"/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uk-UA" sz="2800" dirty="0" smtClean="0">
                <a:solidFill>
                  <a:srgbClr val="FF0000"/>
                </a:solidFill>
              </a:rPr>
              <a:t>НРК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uk-UA" sz="2800" dirty="0" smtClean="0">
              <a:solidFill>
                <a:srgbClr val="FF0000"/>
              </a:solidFill>
            </a:endParaRP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Закон «Про професійний розвиток працівників» </a:t>
            </a:r>
            <a:r>
              <a:rPr lang="ru-RU" sz="2400" dirty="0" smtClean="0"/>
              <a:t>(2012),</a:t>
            </a:r>
            <a:r>
              <a:rPr lang="en-US" sz="2400" dirty="0" smtClean="0"/>
              <a:t>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Професійні кваліфікації та кваліфікаційні центри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Порядок визнання у вищій та фаховій передвищій освіті результатів навчання, здобутих шляхом неформальної та/або інформальної освіти</a:t>
            </a:r>
            <a:r>
              <a:rPr lang="ru-RU" sz="2400" dirty="0" smtClean="0"/>
              <a:t>.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Підтвердження результатів неформального та інформального навчання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1546761"/>
            <a:ext cx="10072758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200"/>
              </a:spcAft>
            </a:pPr>
            <a:r>
              <a:rPr lang="uk-UA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ВИСНОВОК:</a:t>
            </a:r>
            <a:r>
              <a:rPr lang="uk-UA" sz="2800" dirty="0" smtClean="0">
                <a:solidFill>
                  <a:srgbClr val="FF0000"/>
                </a:solidFill>
              </a:rPr>
              <a:t>	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Підтвердження результатів неформального та інформального навчання має чітко визначене місце як в ЄРК, так і в українській НРК. Рамки є порівнянними</a:t>
            </a:r>
            <a:r>
              <a:rPr lang="ru-RU" sz="2400" dirty="0" smtClean="0"/>
              <a:t>.</a:t>
            </a: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Європейські стандарти (Рекомендації щодо ЄРК і щодо підтвердження результатів неформального та інформального навчання) вже справили явний вплив як на законодавство, так і на застосовувані в Україні практики.</a:t>
            </a:r>
          </a:p>
          <a:p>
            <a:pPr marL="982663" lvl="1" indent="-355600" algn="just">
              <a:buFont typeface="Arial" pitchFamily="34" charset="0"/>
              <a:buChar char="•"/>
            </a:pPr>
            <a:r>
              <a:rPr lang="uk-UA" sz="2400" dirty="0" smtClean="0"/>
              <a:t>В Україні є чітка стратегія щодо ширшого застосування підтвердження результатів неформального та інформального навчання, але ці механізми ще не діють в усіх секторах і на всіх рівнях української НРК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Забезпечення якості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0960" y="1102578"/>
            <a:ext cx="1035851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ЄРК: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Критерії зіставлення з ЄРК.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Принципи забезпечення якості для кваліфікацій, що входять у національні рамки або системи кваліфікацій, що зіставлені з ЄРК.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Європейська рамка забезпечення якості професійної освіти й навчання (</a:t>
            </a:r>
            <a:r>
              <a:rPr lang="en-GB" sz="2400" dirty="0" smtClean="0"/>
              <a:t>EQAVET)</a:t>
            </a:r>
            <a:r>
              <a:rPr lang="uk-UA" sz="2400" dirty="0" smtClean="0"/>
              <a:t>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Механізми забезпечення якості для підтвердження неформального та інформального навчання.</a:t>
            </a:r>
          </a:p>
          <a:p>
            <a:pPr marL="1319213" indent="-514350" algn="just">
              <a:buFont typeface="+mj-lt"/>
              <a:buAutoNum type="arabicPeriod"/>
            </a:pPr>
            <a:endParaRPr lang="uk-UA" sz="2400" dirty="0"/>
          </a:p>
          <a:p>
            <a:pPr marL="527050" indent="-514350" algn="just"/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uk-UA" sz="2800" dirty="0" smtClean="0">
                <a:solidFill>
                  <a:srgbClr val="FF0000"/>
                </a:solidFill>
              </a:rPr>
              <a:t>НРК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uk-UA" sz="2800" dirty="0" smtClean="0">
              <a:solidFill>
                <a:srgbClr val="FF0000"/>
              </a:solidFill>
            </a:endParaRP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Забезпечення якості розроблення кваліфікацій</a:t>
            </a:r>
            <a:r>
              <a:rPr lang="en-US" sz="2400" dirty="0" smtClean="0"/>
              <a:t>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Забезпечення якості навчання і присвоєння кваліфікацій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ДСЯО, НАЗЯВО</a:t>
            </a:r>
            <a:r>
              <a:rPr lang="ru-RU" sz="2400" dirty="0" smtClean="0"/>
              <a:t>.</a:t>
            </a:r>
          </a:p>
          <a:p>
            <a:pPr marL="1319213" indent="-514350" algn="just">
              <a:buFont typeface="+mj-lt"/>
              <a:buAutoNum type="arabicPeriod"/>
            </a:pP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Забезпечення якості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0960" y="1102578"/>
            <a:ext cx="1035851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 ВИСНОВОК:</a:t>
            </a:r>
            <a:endParaRPr lang="uk-UA" sz="2800" dirty="0" smtClean="0">
              <a:solidFill>
                <a:srgbClr val="FF0000"/>
              </a:solidFill>
            </a:endParaRPr>
          </a:p>
          <a:p>
            <a:pPr marL="273050" indent="-273050" algn="just">
              <a:buFont typeface="Arial" pitchFamily="34" charset="0"/>
              <a:buChar char="•"/>
              <a:tabLst>
                <a:tab pos="1706563" algn="l"/>
              </a:tabLst>
            </a:pPr>
            <a:r>
              <a:rPr lang="uk-UA" sz="2400" dirty="0" smtClean="0"/>
              <a:t>До країн ЄРК і України застосовуються спільні принципи забезпечення якості кваліфікацій, що входять у національну рамку: механізми забезпечення якості впливають на розроблення кваліфікацій і передбачають залучення відповідних зацікавлених сторін; у навчанні та оцінюванні застосовується підхід, заснований на результатах навчання. </a:t>
            </a:r>
          </a:p>
          <a:p>
            <a:pPr marL="273050" indent="-273050" algn="just">
              <a:buFont typeface="Arial" pitchFamily="34" charset="0"/>
              <a:buChar char="•"/>
              <a:tabLst>
                <a:tab pos="1706563" algn="l"/>
              </a:tabLst>
            </a:pPr>
            <a:r>
              <a:rPr lang="uk-UA" sz="2400" dirty="0" smtClean="0"/>
              <a:t>Якість кваліфікацій вищої освіти в країнах ЄРК і в Україні забезпечується відповідно до </a:t>
            </a:r>
            <a:r>
              <a:rPr lang="en-GB" sz="2400" dirty="0" smtClean="0"/>
              <a:t>ESG, </a:t>
            </a:r>
            <a:r>
              <a:rPr lang="uk-UA" sz="2400" dirty="0" smtClean="0"/>
              <a:t>і такі кваліфікації пов'язані з НРК. </a:t>
            </a:r>
          </a:p>
          <a:p>
            <a:pPr marL="273050" indent="-273050" algn="just">
              <a:buFont typeface="Arial" pitchFamily="34" charset="0"/>
              <a:buChar char="•"/>
              <a:tabLst>
                <a:tab pos="1706563" algn="l"/>
              </a:tabLst>
            </a:pPr>
            <a:r>
              <a:rPr lang="uk-UA" sz="2400" dirty="0" smtClean="0"/>
              <a:t>Діє система забезпечення якості кваліфікацій П(ПТ)О та загальної освіти, але її зв'язок з українською НРК не достатньо явний. </a:t>
            </a:r>
          </a:p>
          <a:p>
            <a:pPr marL="273050" indent="-273050" algn="just">
              <a:buFont typeface="Arial" pitchFamily="34" charset="0"/>
              <a:buChar char="•"/>
              <a:tabLst>
                <a:tab pos="1706563" algn="l"/>
              </a:tabLst>
            </a:pPr>
            <a:r>
              <a:rPr lang="uk-UA" sz="2400" dirty="0" smtClean="0"/>
              <a:t>Професійні стандарти дедалі більше застосовуються для гарантування відповідності кваліфікацій актуальним потребам. Їх використовують для визначення стандартів професійної та вищої освіти, а кваліфікаційні центри відповідають за організацію незалежного оцінювання і присвоєння професійних кваліфікацій на основі професійних стандартів.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Визнання іноземних кваліфікацій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142984"/>
            <a:ext cx="1059659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ЄРК: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Рамки кваліфікацій слід використовувати при обміркуванні п'яти ключових елементів у процесі визнання: рівень, результати навчання, якість, навчальне навантаження і профіль.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Посібник Європейського простору визнання (вища освіта).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Європейська співпраця з визнання кваліфікацій у сфері ПОН, освіти дорослих, а також мікрокваліфікацій і часткових кваліфікацій, розвинена не так сильно.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Підвищення можливості до працевлаштування, мобільності та соціальної інтеграції робітників і здобувачів освіти.</a:t>
            </a:r>
          </a:p>
          <a:p>
            <a:pPr marL="1319213" indent="-514350" algn="just">
              <a:buFont typeface="+mj-lt"/>
              <a:buAutoNum type="arabicPeriod"/>
            </a:pPr>
            <a:endParaRPr lang="uk-UA" sz="2400" dirty="0"/>
          </a:p>
          <a:p>
            <a:pPr marL="527050" indent="-514350" algn="just"/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uk-UA" sz="2800" dirty="0" smtClean="0">
                <a:solidFill>
                  <a:srgbClr val="FF0000"/>
                </a:solidFill>
              </a:rPr>
              <a:t>НРК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uk-UA" sz="2800" dirty="0" smtClean="0">
              <a:solidFill>
                <a:srgbClr val="FF0000"/>
              </a:solidFill>
            </a:endParaRP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Центр </a:t>
            </a:r>
            <a:r>
              <a:rPr lang="en-GB" sz="2400" dirty="0" smtClean="0"/>
              <a:t>ENIC</a:t>
            </a:r>
            <a:r>
              <a:rPr lang="en-US" sz="2400" dirty="0" smtClean="0"/>
              <a:t>/NARIC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Лісабонська конвенція</a:t>
            </a:r>
            <a:r>
              <a:rPr lang="ru-RU" sz="2400" dirty="0" smtClean="0"/>
              <a:t> про </a:t>
            </a:r>
            <a:r>
              <a:rPr lang="uk-UA" sz="2400" dirty="0" smtClean="0"/>
              <a:t>визнання кваліфікацій, близько 20 двосторонніх договорів про визнання кваліфікацій</a:t>
            </a:r>
            <a:r>
              <a:rPr lang="ru-RU" sz="2400" dirty="0" smtClean="0"/>
              <a:t>.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Визнання іноземних кваліфікацій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6646" y="1142984"/>
            <a:ext cx="1042994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 ВИСНОВОК:</a:t>
            </a:r>
            <a:endParaRPr lang="uk-UA" sz="2800" dirty="0" smtClean="0">
              <a:solidFill>
                <a:srgbClr val="FF0000"/>
              </a:solidFill>
            </a:endParaRPr>
          </a:p>
          <a:p>
            <a:pPr marL="273050" indent="-273050" algn="just">
              <a:buFont typeface="Arial" pitchFamily="34" charset="0"/>
              <a:buChar char="•"/>
            </a:pPr>
            <a:r>
              <a:rPr lang="uk-UA" sz="2400" dirty="0" smtClean="0"/>
              <a:t>Україна підписала і ратифікувала Лісабонську конвенцію про визнання. </a:t>
            </a:r>
          </a:p>
          <a:p>
            <a:pPr marL="273050" indent="-273050" algn="just">
              <a:buFont typeface="Arial" pitchFamily="34" charset="0"/>
              <a:buChar char="•"/>
            </a:pPr>
            <a:r>
              <a:rPr lang="uk-UA" sz="2400" dirty="0" smtClean="0"/>
              <a:t>Принципи, на яких ґрунтується визнання кваліфікацій з використанням національних і всеосяжних рамок вищого рівня, а також результатів навчання, є порівнянними з тими, що використовуються в країнах, які здійснили зіставлення своїх НРК із ЄРК. </a:t>
            </a:r>
          </a:p>
          <a:p>
            <a:pPr marL="273050" indent="-273050" algn="just">
              <a:buFont typeface="Arial" pitchFamily="34" charset="0"/>
              <a:buChar char="•"/>
            </a:pPr>
            <a:r>
              <a:rPr lang="uk-UA" sz="2400" dirty="0" smtClean="0"/>
              <a:t>Порівняння ЄРК з українською НРК і самосертифікація щодо відповідності української НРК критеріям та процедурам Рамки кваліфікацій Європейського простору вищої освіти створюють зв'язки, які полегшують визнання кваліфікацій. </a:t>
            </a:r>
          </a:p>
          <a:p>
            <a:pPr marL="273050" indent="-273050" algn="just">
              <a:buFont typeface="Arial" pitchFamily="34" charset="0"/>
              <a:buChar char="•"/>
            </a:pPr>
            <a:r>
              <a:rPr lang="uk-UA" sz="2400" dirty="0" smtClean="0"/>
              <a:t>Додаток до диплома і мережа центрів </a:t>
            </a:r>
            <a:r>
              <a:rPr lang="en-GB" sz="2400" dirty="0" smtClean="0"/>
              <a:t>ENIC </a:t>
            </a:r>
            <a:r>
              <a:rPr lang="uk-UA" sz="2400" dirty="0" smtClean="0"/>
              <a:t>є додатковими інструментами, які сприяють вдосконаленню процесів визнання кваліфікацій. </a:t>
            </a:r>
          </a:p>
          <a:p>
            <a:pPr marL="273050" indent="-273050" algn="just">
              <a:buFont typeface="Arial" pitchFamily="34" charset="0"/>
              <a:buChar char="•"/>
            </a:pPr>
            <a:r>
              <a:rPr lang="uk-UA" sz="2400" dirty="0" smtClean="0"/>
              <a:t>Україна може отримати додаткову вигоду від співпраці з ЄРК у нових сферах, як-от національні бази даних кваліфікацій і цифрових документів про освіту, цифровізація додатків до дипломів і визнання мікрокваліфікацій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Структура і механізми управління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9522" y="1714488"/>
            <a:ext cx="1028707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ЄРК: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Дорадча група ЄРК — це центральна керівна група, яка відповідає за послідовне, узгоджене, прозоре та скоординоване впровадження </a:t>
            </a:r>
            <a:r>
              <a:rPr lang="ru-RU" sz="2400" dirty="0" smtClean="0"/>
              <a:t>ЄРК</a:t>
            </a:r>
            <a:r>
              <a:rPr lang="uk-UA" sz="2400" dirty="0" smtClean="0"/>
              <a:t>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Національні координаційні пункти на національному рівні, які допомагають органам влади своїх країн зіставляти НРК із ЄРК.</a:t>
            </a:r>
          </a:p>
          <a:p>
            <a:pPr marL="1319213" indent="-514350" algn="just">
              <a:buFont typeface="+mj-lt"/>
              <a:buAutoNum type="arabicPeriod"/>
            </a:pPr>
            <a:endParaRPr lang="uk-UA" sz="2400" dirty="0"/>
          </a:p>
          <a:p>
            <a:pPr marL="527050" indent="-514350" algn="just"/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uk-UA" sz="2800" dirty="0" smtClean="0">
                <a:solidFill>
                  <a:srgbClr val="FF0000"/>
                </a:solidFill>
              </a:rPr>
              <a:t>НРК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uk-UA" sz="2800" dirty="0" smtClean="0">
              <a:solidFill>
                <a:srgbClr val="FF0000"/>
              </a:solidFill>
            </a:endParaRP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Міжвідомча робоча група з питань розроблення та впровадження української НРК (2010-2019</a:t>
            </a:r>
            <a:r>
              <a:rPr lang="ru-RU" sz="2400" dirty="0" smtClean="0"/>
              <a:t>)</a:t>
            </a:r>
            <a:r>
              <a:rPr lang="en-US" sz="2400" dirty="0" smtClean="0"/>
              <a:t>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Національне агентство кваліфікацій</a:t>
            </a:r>
            <a:r>
              <a:rPr lang="ru-RU" sz="2400" dirty="0" smtClean="0"/>
              <a:t>.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4430" y="2000240"/>
            <a:ext cx="5929354" cy="4286280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</a:pPr>
            <a:r>
              <a:rPr lang="uk-UA" sz="2000" dirty="0" smtClean="0"/>
              <a:t>Рекомендація щодо ЄРК від 2017 року пропонувала Європейській Комісії і державам-членам дослідити процедури й критерії, які б уможливлювали порівняння регіональних і національних рамок кваліфікацій третіх країн із ЄРК, посилаючись на міжнародні договори, укладені між ЄС і третіми країнами та іншими регіональними економічними спільнотами.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У 2020—2021 роках проєктна команда ДГ ЄРК розробила процедуру включення тем і критеріїв у процес порівняння на основі діалогу.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Перший пілотний проєкт виконується з Україною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Протягом жовтня 2021 р. – травня 2022 р. спільна команда експертів із ЄС та України провела 15 нарад, на яких були розглянуті 10 основних тем для порівняння ЄРК і НРК.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ru-RU" sz="2000" dirty="0" smtClean="0"/>
              <a:t> </a:t>
            </a:r>
            <a:r>
              <a:rPr lang="uk-UA" sz="2000" dirty="0" smtClean="0"/>
              <a:t>Написання звіту завершено в січні 2023 року</a:t>
            </a:r>
            <a:r>
              <a:rPr lang="ru-RU" sz="2000" dirty="0" smtClean="0"/>
              <a:t>.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</a:t>
            </a:r>
            <a:br>
              <a:rPr lang="uk-UA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uk-UA" sz="2000" dirty="0" smtClean="0"/>
              <a:t/>
            </a:r>
            <a:br>
              <a:rPr lang="uk-UA" sz="2000" dirty="0" smtClean="0"/>
            </a:br>
            <a:endParaRPr lang="en-US" sz="2000" b="1" dirty="0"/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 l="34837" t="21053" r="36081" b="6648"/>
          <a:stretch>
            <a:fillRect/>
          </a:stretch>
        </p:blipFill>
        <p:spPr bwMode="auto">
          <a:xfrm>
            <a:off x="166646" y="357166"/>
            <a:ext cx="4643470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Структура і механізми управління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522" y="1785926"/>
            <a:ext cx="10144196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6712" y="1928802"/>
            <a:ext cx="9929882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600"/>
              </a:spcAft>
            </a:pPr>
            <a:r>
              <a:rPr lang="uk-UA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 ВИСНОВОК:</a:t>
            </a:r>
            <a:endParaRPr lang="uk-UA" sz="2800" dirty="0" smtClean="0">
              <a:solidFill>
                <a:srgbClr val="FF0000"/>
              </a:solidFill>
            </a:endParaRPr>
          </a:p>
          <a:p>
            <a:pPr marL="355600" indent="-323850" algn="just">
              <a:buFont typeface="Arial" pitchFamily="34" charset="0"/>
              <a:buChar char="•"/>
            </a:pPr>
            <a:r>
              <a:rPr lang="uk-UA" sz="2400" dirty="0" smtClean="0"/>
              <a:t>ЄРК і НРК обидві включають представників різних зацікавлених сторін і співпрацюють з іншими зацікавленими сторонами. </a:t>
            </a:r>
          </a:p>
          <a:p>
            <a:pPr marL="355600" indent="-323850" algn="just">
              <a:buFont typeface="Arial" pitchFamily="34" charset="0"/>
              <a:buChar char="•"/>
            </a:pPr>
            <a:r>
              <a:rPr lang="uk-UA" sz="2400" dirty="0" smtClean="0"/>
              <a:t>Національне агентство кваліфікацій України є відносно молодою установою, й оцінка його ефективності ще не здійснювалася, тоді як на рівні ЄС ДГ ЄРК і мережа національних координаційних пунктів (НКП) працюють довший час (з 2009 року). </a:t>
            </a:r>
          </a:p>
          <a:p>
            <a:pPr marL="355600" indent="-323850" algn="just">
              <a:buFont typeface="Arial" pitchFamily="34" charset="0"/>
              <a:buChar char="•"/>
            </a:pPr>
            <a:r>
              <a:rPr lang="uk-UA" sz="2400" dirty="0" smtClean="0"/>
              <a:t>Попри те, що кожна рамка моє свою сферу охоплення, їхні структури управління значною мірою подібні. </a:t>
            </a:r>
          </a:p>
          <a:p>
            <a:pPr marL="355600" indent="-323850" algn="just">
              <a:buFont typeface="Arial" pitchFamily="34" charset="0"/>
              <a:buChar char="•"/>
            </a:pPr>
            <a:r>
              <a:rPr lang="uk-UA" sz="2400" dirty="0" smtClean="0"/>
              <a:t>Обидві структури є інклюзивними та партисипативними.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084" y="500042"/>
            <a:ext cx="10572824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Комунікація, помітність, прозорість, доступ до інформації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6646" y="1412638"/>
            <a:ext cx="104299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ЄРК: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2020 р. - Європейська Комісія посилила інформування про НРК та ЄРК шляхом упровадження платформи </a:t>
            </a:r>
            <a:r>
              <a:rPr lang="en-GB" sz="2400" dirty="0" smtClean="0"/>
              <a:t>Europass </a:t>
            </a:r>
            <a:r>
              <a:rPr lang="uk-UA" sz="2400" dirty="0" smtClean="0"/>
              <a:t>і поліпшення її зв'язків із вебсайтами </a:t>
            </a:r>
            <a:r>
              <a:rPr lang="en-GB" sz="2400" dirty="0" smtClean="0"/>
              <a:t>CEDEFOP </a:t>
            </a:r>
            <a:r>
              <a:rPr lang="uk-UA" sz="2400" dirty="0" smtClean="0"/>
              <a:t>і ЄФО.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2018— 2019 рр. - підготовка та переклад інфографіки, листівок, брошури та відео про ЄРК. </a:t>
            </a:r>
            <a:endParaRPr lang="uk-UA" sz="2400" dirty="0"/>
          </a:p>
          <a:p>
            <a:pPr marL="527050" indent="-514350" algn="just"/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uk-UA" sz="2800" dirty="0" smtClean="0">
                <a:solidFill>
                  <a:srgbClr val="FF0000"/>
                </a:solidFill>
              </a:rPr>
              <a:t>НРК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uk-UA" sz="2800" dirty="0" smtClean="0">
              <a:solidFill>
                <a:srgbClr val="FF0000"/>
              </a:solidFill>
            </a:endParaRP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Вебсайт НАК</a:t>
            </a:r>
            <a:r>
              <a:rPr lang="en-US" sz="2400" dirty="0" smtClean="0"/>
              <a:t>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Реєстр кваліфікацій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Вебсайт Міністерства освіти і науки</a:t>
            </a:r>
            <a:r>
              <a:rPr lang="ru-RU" sz="2400" dirty="0" smtClean="0"/>
              <a:t>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Єдина державна електронна база з питань освіти</a:t>
            </a:r>
            <a:r>
              <a:rPr lang="ru-RU" sz="2400" dirty="0" smtClean="0"/>
              <a:t>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Вебсайт Центру </a:t>
            </a:r>
            <a:r>
              <a:rPr lang="en-GB" sz="2400" dirty="0" smtClean="0"/>
              <a:t>ENIC</a:t>
            </a:r>
            <a:r>
              <a:rPr lang="en-US" sz="2400" dirty="0" smtClean="0"/>
              <a:t>/NARIC.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Додатки до дипломів.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084" y="357166"/>
            <a:ext cx="10572824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Комунікація, помітність, прозорість, доступ до інформації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6646" y="1142984"/>
            <a:ext cx="1042994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 ВИСНОВОК:</a:t>
            </a:r>
            <a:endParaRPr lang="en-US" sz="2400" dirty="0" smtClean="0"/>
          </a:p>
          <a:p>
            <a:pPr marL="273050" indent="-273050" algn="just">
              <a:buFont typeface="Arial" pitchFamily="34" charset="0"/>
              <a:buChar char="•"/>
            </a:pPr>
            <a:r>
              <a:rPr lang="uk-UA" sz="2400" dirty="0" smtClean="0"/>
              <a:t>Інформація про обидві рамки кваліфікацій доступна в Інтернеті й активно поширюється</a:t>
            </a:r>
            <a:r>
              <a:rPr lang="ru-RU" sz="2400" dirty="0" smtClean="0"/>
              <a:t>.</a:t>
            </a:r>
          </a:p>
          <a:p>
            <a:pPr marL="273050" indent="-273050" algn="just">
              <a:buFont typeface="Arial" pitchFamily="34" charset="0"/>
              <a:buChar char="•"/>
            </a:pPr>
            <a:r>
              <a:rPr lang="en-GB" sz="2400" dirty="0" smtClean="0"/>
              <a:t>Europass </a:t>
            </a:r>
            <a:r>
              <a:rPr lang="uk-UA" sz="2400" dirty="0" smtClean="0"/>
              <a:t>пропагує використання ЄРК і даних про кваліфікації серед кінцевих користувачів і зацікавлених сторін, інтегруючи інформацію за допомогою інших інструментів, таких як </a:t>
            </a:r>
            <a:r>
              <a:rPr lang="en-GB" sz="2400" dirty="0" smtClean="0"/>
              <a:t>Europass CV </a:t>
            </a:r>
            <a:r>
              <a:rPr lang="uk-UA" sz="2400" dirty="0" smtClean="0"/>
              <a:t>та Інфраструктура цифрових документів про освіту.</a:t>
            </a:r>
          </a:p>
          <a:p>
            <a:pPr marL="273050" indent="-273050" algn="just">
              <a:buFont typeface="Arial" pitchFamily="34" charset="0"/>
              <a:buChar char="•"/>
            </a:pPr>
            <a:r>
              <a:rPr lang="uk-UA" sz="2400" dirty="0" smtClean="0"/>
              <a:t>В Україні доступно багато інформації, але реєстр кваліфікацій поки функціонує не повною мірою: його ще необхідно наповнити додатковою інформацією про кваліфікації. </a:t>
            </a:r>
          </a:p>
          <a:p>
            <a:pPr marL="273050" indent="-273050" algn="just">
              <a:buFont typeface="Arial" pitchFamily="34" charset="0"/>
              <a:buChar char="•"/>
            </a:pPr>
            <a:r>
              <a:rPr lang="uk-UA" sz="2400" dirty="0" smtClean="0"/>
              <a:t>НРК поки що не застосовується у сфері професійної орієнтації.</a:t>
            </a:r>
          </a:p>
          <a:p>
            <a:pPr marL="273050" indent="-273050" algn="just">
              <a:buFont typeface="Arial" pitchFamily="34" charset="0"/>
              <a:buChar char="•"/>
            </a:pPr>
            <a:r>
              <a:rPr lang="uk-UA" sz="2400" dirty="0" smtClean="0"/>
              <a:t>Поширення інформації про українські кваліфікації кінцевим користувачам, НРК, і те, як вона співвідноситься з ЄРК, є дуже важливим у нинішній ситуації, коли мільйони українців рятуються від російської агресії в країнах Європейського Союзу.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Прозорість процесу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2398" y="1071546"/>
            <a:ext cx="10072758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-6350" algn="just">
              <a:spcAft>
                <a:spcPts val="600"/>
              </a:spcAft>
            </a:pPr>
            <a:r>
              <a:rPr lang="uk-UA" sz="2800" dirty="0" smtClean="0">
                <a:solidFill>
                  <a:srgbClr val="FF0000"/>
                </a:solidFill>
              </a:rPr>
              <a:t>	   </a:t>
            </a:r>
            <a:r>
              <a:rPr lang="uk-UA" sz="2400" dirty="0" smtClean="0"/>
              <a:t>Процес порівняння — це діалог, у якому дві сторони працюють на досягнення спільного розуміння рамок одна одної. Його особливості</a:t>
            </a:r>
            <a:r>
              <a:rPr lang="ru-RU" sz="2400" dirty="0" smtClean="0"/>
              <a:t>:</a:t>
            </a:r>
          </a:p>
          <a:p>
            <a:pPr marL="531813" indent="-273050" algn="just">
              <a:buFont typeface="Arial" pitchFamily="34" charset="0"/>
              <a:buChar char="•"/>
            </a:pPr>
            <a:r>
              <a:rPr lang="uk-UA" sz="2400" dirty="0" smtClean="0"/>
              <a:t>Широке представництво в групі, що виконувала порівняння.</a:t>
            </a:r>
          </a:p>
          <a:p>
            <a:pPr marL="531813" indent="-273050" algn="just">
              <a:buFont typeface="Arial" pitchFamily="34" charset="0"/>
              <a:buChar char="•"/>
            </a:pPr>
            <a:r>
              <a:rPr lang="uk-UA" sz="2400" dirty="0" smtClean="0"/>
              <a:t>Визначена процедура, що передбачала узгодження основних тем, визначення та запрошення до участі в процесі відповідних зацікавлених сторін і експертів, опрацювання ключових тем.</a:t>
            </a:r>
          </a:p>
          <a:p>
            <a:pPr marL="531813" indent="-273050" algn="just">
              <a:buFont typeface="Arial" pitchFamily="34" charset="0"/>
              <a:buChar char="•"/>
            </a:pPr>
            <a:r>
              <a:rPr lang="uk-UA" sz="2400" dirty="0" smtClean="0"/>
              <a:t>За результатами кожного засідання складалися протоколи, а проєкти робочих документів із викладом ключових питань доопрацьовувалися колективно.</a:t>
            </a:r>
          </a:p>
          <a:p>
            <a:pPr marL="531813" indent="-273050" algn="just">
              <a:buFont typeface="Arial" pitchFamily="34" charset="0"/>
              <a:buChar char="•"/>
            </a:pPr>
            <a:r>
              <a:rPr lang="uk-UA" sz="2400" dirty="0" smtClean="0"/>
              <a:t>Оскільки процес був націлений на пошук спільної позиції щодо порівняння рамок на основі діалогу, у ньому не передбачалася участь зовнішніх експертів</a:t>
            </a:r>
          </a:p>
          <a:p>
            <a:pPr marL="531813" indent="-273050" algn="just">
              <a:buFont typeface="Arial" pitchFamily="34" charset="0"/>
              <a:buChar char="•"/>
            </a:pPr>
            <a:r>
              <a:rPr lang="uk-UA" sz="2400" dirty="0" smtClean="0"/>
              <a:t>Проєкт звіту було складено спільними зусиллями української команди та команди ЄС.(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Висновки та наступні кроки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1397249"/>
            <a:ext cx="10072758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-6350" algn="just">
              <a:spcAft>
                <a:spcPts val="600"/>
              </a:spcAft>
            </a:pPr>
            <a:r>
              <a:rPr lang="uk-UA" sz="2800" dirty="0" smtClean="0">
                <a:solidFill>
                  <a:srgbClr val="FF0000"/>
                </a:solidFill>
              </a:rPr>
              <a:t>	   </a:t>
            </a:r>
            <a:r>
              <a:rPr lang="uk-UA" sz="2400" dirty="0" smtClean="0"/>
              <a:t>Метою порівняння української НРК із ЄРК було з'ясувати, наскільки між двома рамками можливо встановити зв'язки, воно допомогло покращити розуміння української рамки кваліфікацій, процесів, що стоять за нею, і можливості її порівняння з ЄРК. </a:t>
            </a:r>
          </a:p>
          <a:p>
            <a:pPr marL="6350" indent="-6350" algn="just"/>
            <a:r>
              <a:rPr lang="uk-UA" sz="2400" dirty="0" smtClean="0"/>
              <a:t>	   Встановлено подібність за напрямками:</a:t>
            </a:r>
          </a:p>
          <a:p>
            <a:pPr marL="723900" indent="-273050" algn="just">
              <a:buFont typeface="Arial" pitchFamily="34" charset="0"/>
              <a:buChar char="•"/>
            </a:pPr>
            <a:r>
              <a:rPr lang="uk-UA" sz="2400" dirty="0" smtClean="0"/>
              <a:t>завдання і сфери застосування</a:t>
            </a:r>
            <a:r>
              <a:rPr lang="ru-RU" sz="2400" dirty="0" smtClean="0"/>
              <a:t>;</a:t>
            </a:r>
          </a:p>
          <a:p>
            <a:pPr marL="723900" indent="-273050" algn="just">
              <a:buFont typeface="Arial" pitchFamily="34" charset="0"/>
              <a:buChar char="•"/>
            </a:pPr>
            <a:r>
              <a:rPr lang="uk-UA" sz="2400" dirty="0" smtClean="0"/>
              <a:t>пов'язані функції для рівнів і результатів нав</a:t>
            </a:r>
            <a:r>
              <a:rPr lang="ru-RU" sz="2400" dirty="0" smtClean="0"/>
              <a:t>чання;</a:t>
            </a:r>
          </a:p>
          <a:p>
            <a:pPr marL="723900" indent="-273050" algn="just">
              <a:buFont typeface="Arial" pitchFamily="34" charset="0"/>
              <a:buChar char="•"/>
            </a:pPr>
            <a:r>
              <a:rPr lang="uk-UA" sz="2400" dirty="0" smtClean="0"/>
              <a:t>сприяння підтвердженню результатів неформального та інформального навчання і визнанню іноземних кваліфікацій</a:t>
            </a:r>
            <a:r>
              <a:rPr lang="ru-RU" sz="2400" dirty="0" smtClean="0"/>
              <a:t>;</a:t>
            </a:r>
          </a:p>
          <a:p>
            <a:pPr marL="723900" indent="-273050" algn="just">
              <a:buFont typeface="Arial" pitchFamily="34" charset="0"/>
              <a:buChar char="•"/>
            </a:pPr>
            <a:r>
              <a:rPr lang="uk-UA" sz="2400" dirty="0" smtClean="0"/>
              <a:t>сильний акцент на забезпеченні якості</a:t>
            </a:r>
            <a:r>
              <a:rPr lang="ru-RU" sz="2400" dirty="0" smtClean="0"/>
              <a:t>;</a:t>
            </a:r>
          </a:p>
          <a:p>
            <a:pPr marL="723900" indent="-273050" algn="just">
              <a:buFont typeface="Arial" pitchFamily="34" charset="0"/>
              <a:buChar char="•"/>
            </a:pPr>
            <a:r>
              <a:rPr lang="uk-UA" sz="2400" dirty="0" smtClean="0"/>
              <a:t>інклюзивні структури управління;</a:t>
            </a:r>
          </a:p>
          <a:p>
            <a:pPr marL="723900" indent="-273050" algn="just">
              <a:buFont typeface="Arial" pitchFamily="34" charset="0"/>
              <a:buChar char="•"/>
            </a:pPr>
            <a:r>
              <a:rPr lang="uk-UA" sz="2400" dirty="0" smtClean="0"/>
              <a:t>зростання важливості інформації та комунікації з зацікавленими сторонами й кінцевими користувачами в Інтернеті</a:t>
            </a:r>
            <a:r>
              <a:rPr lang="ru-RU" sz="2400" dirty="0" smtClean="0"/>
              <a:t>.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71435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Рекомендації щодо посилення української НРК і зміцнення її зв'язку з ЄРК</a:t>
            </a:r>
            <a:r>
              <a:rPr lang="en-US" sz="2800" b="1" dirty="0" smtClean="0">
                <a:solidFill>
                  <a:srgbClr val="7030A0"/>
                </a:solidFill>
              </a:rPr>
              <a:t> (I)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1745686"/>
            <a:ext cx="10072758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/>
              <a:t>Зв'язок між дескрипторами рівнів і результатами навчання кваліфікацій можна додатково посилити у сфері П(ПТ)О, загальної освіти й наявних професійних кваліфікацій. 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/>
              <a:t> Зазначення рівнів ЄРК у зв'язку з кваліфікаціями є найвідчутнішою інформацією для кінцевих користувачів і роботодавців. Українські кваліфікації вищої освіти чітко співвіднесені з НРК, але інші типи кваліфікацій такого співвіднесення не мають. 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/>
              <a:t>Кваліфікації у професійній (професійно-технічній) освіті могли б виграти від упровадження додатків до дипломів / свідоцтв і застосування принципу коротших описів результатів навчання. 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/>
              <a:t>Система забезпечення якості кваліфікацій П(ПТ)О та загальної освіти існує, але її зв'язок з НРК потрібно зробити більш явним.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1000108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Рекомендації щодо посилення української НРК і зміцнення її зв'язку з ЄРК</a:t>
            </a:r>
            <a:r>
              <a:rPr lang="en-US" sz="2800" b="1" dirty="0" smtClean="0">
                <a:solidFill>
                  <a:srgbClr val="7030A0"/>
                </a:solidFill>
              </a:rPr>
              <a:t> (II)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2191962"/>
            <a:ext cx="1007275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spcAft>
                <a:spcPts val="600"/>
              </a:spcAft>
              <a:buFont typeface="+mj-lt"/>
              <a:buAutoNum type="arabicPeriod" startAt="5"/>
            </a:pPr>
            <a:r>
              <a:rPr lang="uk-UA" sz="2400" dirty="0" smtClean="0"/>
              <a:t>Підтвердження результатів неформального та інформального навчання в Україні розширюється на інші типи кваліфікацій у структурі НРК. Налагодження тісної співпраці між країнами, які входять у ЄРК, і Україною у сфері підтвердження результатів неформального та інформального навчання може сприяти плідному й ефективному обміну досвідом щодо введення в дію систем підтвердження й підтримки нових розробок, як-от використання мікрокваліфікацій. 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rabicPeriod" startAt="5"/>
            </a:pPr>
            <a:r>
              <a:rPr lang="uk-UA" sz="2400" dirty="0" smtClean="0"/>
              <a:t>В Україні реєстр кваліфікацій функціонує поки не повною мірою: його ще необхідно наповнювати додатковою інформацією про кваліфікації.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rabicPeriod" startAt="5"/>
            </a:pPr>
            <a:r>
              <a:rPr lang="uk-UA" sz="2400" dirty="0" smtClean="0"/>
              <a:t>Варто розвивати використання НРК для підтримки професійної орієнтації</a:t>
            </a:r>
            <a:r>
              <a:rPr lang="ru-RU" sz="2400" dirty="0" smtClean="0"/>
              <a:t>.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500042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Наступні кроки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2071702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1285860"/>
            <a:ext cx="1021563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/>
              <a:t>ЄС і Україна спільно поширюють результати порівняння.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/>
              <a:t>Україна бере на себе зобов'язання держави-кандидата за підтримки ЄС:</a:t>
            </a:r>
          </a:p>
          <a:p>
            <a:pPr marL="719138" indent="-363538" algn="just">
              <a:buFont typeface="Arial" pitchFamily="34" charset="0"/>
              <a:buChar char="•"/>
            </a:pPr>
            <a:r>
              <a:rPr lang="uk-UA" sz="2400" dirty="0" smtClean="0"/>
              <a:t>Україна долучилася до Дорадчої групи</a:t>
            </a:r>
            <a:r>
              <a:rPr lang="ru-RU" sz="2400" dirty="0" smtClean="0"/>
              <a:t> ЄРК, </a:t>
            </a:r>
            <a:r>
              <a:rPr lang="uk-UA" sz="2400" dirty="0" smtClean="0"/>
              <a:t>Дорадчої групи </a:t>
            </a:r>
            <a:r>
              <a:rPr lang="en-GB" sz="2400" dirty="0" smtClean="0"/>
              <a:t>Europass </a:t>
            </a:r>
            <a:r>
              <a:rPr lang="uk-UA" sz="2400" dirty="0" smtClean="0"/>
              <a:t>і Дорадчого комітету з питань професійного навчання</a:t>
            </a:r>
            <a:r>
              <a:rPr lang="ru-RU" sz="2400" dirty="0" smtClean="0"/>
              <a:t>;</a:t>
            </a:r>
          </a:p>
          <a:p>
            <a:pPr marL="719138" indent="-363538" algn="just">
              <a:buFont typeface="Arial" pitchFamily="34" charset="0"/>
              <a:buChar char="•"/>
            </a:pPr>
            <a:r>
              <a:rPr lang="uk-UA" sz="2400" dirty="0" smtClean="0"/>
              <a:t>участь у заходах з упровадження ЄРК - участь у проєктних командах ДГ ЄРК, заходах ЄРК із взаємонавчання, а також можливість отримувати фінансування ЄС на діяльність національних координаційних пунктів ЄРК через програму </a:t>
            </a:r>
            <a:r>
              <a:rPr lang="en-GB" sz="2400" dirty="0" smtClean="0"/>
              <a:t>Erasmus+</a:t>
            </a:r>
            <a:r>
              <a:rPr lang="uk-UA" sz="2400" dirty="0" smtClean="0"/>
              <a:t>;</a:t>
            </a:r>
          </a:p>
          <a:p>
            <a:pPr marL="719138" indent="-363538" algn="just">
              <a:buFont typeface="Arial" pitchFamily="34" charset="0"/>
              <a:buChar char="•"/>
            </a:pPr>
            <a:r>
              <a:rPr lang="uk-UA" sz="2400" dirty="0" smtClean="0"/>
              <a:t>Україна може почати готуватися до зіставлення української НРК з ЄРК;</a:t>
            </a:r>
          </a:p>
          <a:p>
            <a:pPr marL="719138" indent="-363538" algn="just">
              <a:buFont typeface="Arial" pitchFamily="34" charset="0"/>
              <a:buChar char="•"/>
            </a:pPr>
            <a:r>
              <a:rPr lang="uk-UA" sz="2400" dirty="0" smtClean="0"/>
              <a:t>імплементація</a:t>
            </a:r>
            <a:r>
              <a:rPr lang="ru-RU" sz="2400" dirty="0" smtClean="0"/>
              <a:t> </a:t>
            </a:r>
            <a:r>
              <a:rPr lang="uk-UA" sz="2400" dirty="0" smtClean="0"/>
              <a:t>Рекомендацій Ради ЄС (про підтвердження результатів неформального та інформального навчання, про мікрокваліфікації, щодо професійної освіти й навчання), а також наявних механізмів у сфері освіти дорослих.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rabicPeriod" startAt="3"/>
            </a:pPr>
            <a:r>
              <a:rPr lang="uk-UA" sz="2400" dirty="0" smtClean="0"/>
              <a:t>Розроблення і впровадження ЄС і Україною Спільного плану дій.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026" y="2071678"/>
            <a:ext cx="9544080" cy="238919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4400" b="1" dirty="0" smtClean="0"/>
          </a:p>
          <a:p>
            <a:pPr algn="ctr">
              <a:buNone/>
            </a:pPr>
            <a:r>
              <a:rPr lang="uk-UA" sz="5400" b="1" dirty="0" smtClean="0"/>
              <a:t>ДЯКУЮ ЗА УВАГУ !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9106" y="857232"/>
            <a:ext cx="11310974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ОСНОВНІ ТЕМИ ДЛЯ ПОРІВНЯННЯ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588" y="107154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1785926"/>
            <a:ext cx="1007275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uk-UA" sz="2800" dirty="0" smtClean="0"/>
              <a:t>Завдання рамок кваліфікацій </a:t>
            </a:r>
          </a:p>
          <a:p>
            <a:pPr marL="457200" indent="-457200" algn="just">
              <a:buAutoNum type="arabicPeriod"/>
            </a:pPr>
            <a:r>
              <a:rPr lang="uk-UA" sz="2800" dirty="0" smtClean="0"/>
              <a:t>Сфера охоплення рамок кваліфікацій </a:t>
            </a:r>
          </a:p>
          <a:p>
            <a:pPr marL="457200" indent="-457200" algn="just">
              <a:buAutoNum type="arabicPeriod"/>
            </a:pPr>
            <a:r>
              <a:rPr lang="uk-UA" sz="2800" dirty="0" smtClean="0"/>
              <a:t>Рівні та дескриптори рівнів </a:t>
            </a:r>
          </a:p>
          <a:p>
            <a:pPr marL="457200" indent="-457200" algn="just">
              <a:buAutoNum type="arabicPeriod"/>
            </a:pPr>
            <a:r>
              <a:rPr lang="uk-UA" sz="2800" dirty="0" smtClean="0"/>
              <a:t>Підходи до результатів навчання </a:t>
            </a:r>
          </a:p>
          <a:p>
            <a:pPr marL="457200" indent="-457200" algn="just">
              <a:buAutoNum type="arabicPeriod"/>
            </a:pPr>
            <a:r>
              <a:rPr lang="uk-UA" sz="2800" dirty="0" smtClean="0"/>
              <a:t>Підтвердження неформального та інформального навчання, а також визнання попереднього навчання </a:t>
            </a:r>
          </a:p>
          <a:p>
            <a:pPr marL="457200" indent="-457200" algn="just">
              <a:buAutoNum type="arabicPeriod"/>
            </a:pPr>
            <a:r>
              <a:rPr lang="uk-UA" sz="2800" dirty="0" smtClean="0"/>
              <a:t>Забезпечення якості </a:t>
            </a:r>
          </a:p>
          <a:p>
            <a:pPr marL="457200" indent="-457200" algn="just">
              <a:buAutoNum type="arabicPeriod"/>
            </a:pPr>
            <a:r>
              <a:rPr lang="uk-UA" sz="2800" dirty="0" smtClean="0"/>
              <a:t>Комунікація, помітність, прозорість, доступ до інформації </a:t>
            </a:r>
          </a:p>
          <a:p>
            <a:pPr marL="457200" indent="-457200" algn="just">
              <a:buAutoNum type="arabicPeriod"/>
            </a:pPr>
            <a:r>
              <a:rPr lang="uk-UA" sz="2800" dirty="0" smtClean="0"/>
              <a:t>Процеси визнання </a:t>
            </a:r>
          </a:p>
          <a:p>
            <a:pPr marL="457200" indent="-457200" algn="just">
              <a:buAutoNum type="arabicPeriod"/>
            </a:pPr>
            <a:r>
              <a:rPr lang="uk-UA" sz="2800" dirty="0" smtClean="0"/>
              <a:t>Структури управління </a:t>
            </a:r>
          </a:p>
          <a:p>
            <a:pPr marL="457200" indent="-457200" algn="just">
              <a:buAutoNum type="arabicPeriod"/>
            </a:pPr>
            <a:r>
              <a:rPr lang="uk-UA" sz="2800" dirty="0" smtClean="0"/>
              <a:t>Забезпечення прозорості та якості процесу порівняння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Завдання рамок кваліфікацій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1142984"/>
            <a:ext cx="1007275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ЄРК: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Забезпечення прозорості.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Забезпечення порівнянності.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Сприяння модернізації систем освіти й навчання.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Підвищення можливості до працевлаштування, мобільності та соціальної інтеграції робітників і здобувачів освіти.</a:t>
            </a:r>
          </a:p>
          <a:p>
            <a:pPr marL="1319213" indent="-514350" algn="just">
              <a:buFont typeface="+mj-lt"/>
              <a:buAutoNum type="arabicPeriod"/>
            </a:pPr>
            <a:endParaRPr lang="uk-UA" sz="2400" dirty="0"/>
          </a:p>
          <a:p>
            <a:pPr marL="527050" indent="-514350" algn="just"/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НРК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endParaRPr lang="uk-UA" sz="2800" b="1" dirty="0" smtClean="0">
              <a:solidFill>
                <a:srgbClr val="FF0000"/>
              </a:solidFill>
            </a:endParaRPr>
          </a:p>
          <a:p>
            <a:pPr marL="1319213" indent="-514350" algn="just">
              <a:buFont typeface="+mj-lt"/>
              <a:buAutoNum type="arabicPeriod"/>
            </a:pPr>
            <a:r>
              <a:rPr lang="en-US" sz="2400" dirty="0" smtClean="0"/>
              <a:t>Гармонізація</a:t>
            </a:r>
            <a:r>
              <a:rPr lang="ru-RU" sz="2400" dirty="0" smtClean="0"/>
              <a:t> законодавства у сфері використання кваліфікацій в освіті, а також у соціально-трудових відносинах</a:t>
            </a:r>
            <a:r>
              <a:rPr lang="en-US" sz="2400" dirty="0" smtClean="0"/>
              <a:t>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ru-RU" sz="2400" dirty="0" smtClean="0"/>
              <a:t>Сприяння національному та міжнародному визнанню кваліфікацій, здобутих в Україні.</a:t>
            </a:r>
            <a:endParaRPr lang="en-US" sz="2400" dirty="0" smtClean="0"/>
          </a:p>
          <a:p>
            <a:pPr marL="1319213" indent="-514350" algn="just">
              <a:buFont typeface="+mj-lt"/>
              <a:buAutoNum type="arabicPeriod"/>
            </a:pPr>
            <a:r>
              <a:rPr lang="ru-RU" sz="2400" dirty="0" smtClean="0"/>
              <a:t>Налагодження ефективної взаємодії сфери освіти </a:t>
            </a:r>
            <a:r>
              <a:rPr lang="uk-UA" sz="2400" dirty="0" smtClean="0"/>
              <a:t>й</a:t>
            </a:r>
            <a:r>
              <a:rPr lang="ru-RU" sz="2400" dirty="0" smtClean="0"/>
              <a:t> </a:t>
            </a:r>
            <a:r>
              <a:rPr lang="uk-UA" sz="2400" dirty="0" smtClean="0"/>
              <a:t>ринку</a:t>
            </a:r>
            <a:r>
              <a:rPr lang="ru-RU" sz="2400" dirty="0" smtClean="0"/>
              <a:t> </a:t>
            </a:r>
            <a:r>
              <a:rPr lang="uk-UA" sz="2400" dirty="0" smtClean="0"/>
              <a:t>праці</a:t>
            </a:r>
            <a:r>
              <a:rPr lang="ru-RU" sz="2400" dirty="0" smtClean="0"/>
              <a:t>.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Завдання рамок кваліфікацій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1142984"/>
            <a:ext cx="1007275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200"/>
              </a:spcAft>
            </a:pPr>
            <a:r>
              <a:rPr lang="uk-UA" sz="2800" b="1" dirty="0" smtClean="0">
                <a:solidFill>
                  <a:srgbClr val="FF0000"/>
                </a:solidFill>
              </a:rPr>
              <a:t>ВИСНОВОК:</a:t>
            </a:r>
            <a:r>
              <a:rPr lang="uk-UA" sz="2800" dirty="0" smtClean="0">
                <a:solidFill>
                  <a:srgbClr val="FF0000"/>
                </a:solidFill>
              </a:rPr>
              <a:t>	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indent="-279400" algn="just">
              <a:buFont typeface="Arial" pitchFamily="34" charset="0"/>
              <a:buChar char="•"/>
            </a:pPr>
            <a:r>
              <a:rPr lang="uk-UA" sz="2400" dirty="0" smtClean="0"/>
              <a:t>Обидві Рамки акцентують на навчанні впродовж життя, підтвердженні результатів неформального та інформального навчання, мобільності та пропагуючи підхід на основі результатів навчання. </a:t>
            </a:r>
          </a:p>
          <a:p>
            <a:pPr marL="457200" indent="-279400" algn="just">
              <a:buFont typeface="Arial" pitchFamily="34" charset="0"/>
              <a:buChar char="•"/>
            </a:pPr>
            <a:r>
              <a:rPr lang="uk-UA" sz="2400" dirty="0" smtClean="0"/>
              <a:t>Обидві рамки сприяють кар'єрному розвитку, особистісному розвитку, працевлаштовуваності й навчанню впродовж життя. </a:t>
            </a:r>
          </a:p>
          <a:p>
            <a:pPr marL="457200" indent="-279400" algn="just">
              <a:buFont typeface="Arial" pitchFamily="34" charset="0"/>
              <a:buChar char="•"/>
            </a:pPr>
            <a:r>
              <a:rPr lang="uk-UA" sz="2400" dirty="0" smtClean="0"/>
              <a:t>Обидві рамки збігаються в тому, як вони сприяють працевлаштовуваності, освітнім реформам, використанню результатів навчання, прозорості, можливості перенесення та порівняння кваліфікацій. </a:t>
            </a:r>
          </a:p>
          <a:p>
            <a:pPr marL="457200" indent="-279400" algn="just">
              <a:buFont typeface="Arial" pitchFamily="34" charset="0"/>
              <a:buChar char="•"/>
            </a:pPr>
            <a:r>
              <a:rPr lang="uk-UA" sz="2400" dirty="0" smtClean="0"/>
              <a:t>Подібно до більшості НРК, які входять у ЄРК, українська рамка кваліфікацій задумана як усеосяжна — вона охоплює кваліфікації всіх рівнів і підсекторів освіти й навчання. 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Сфера охоплення рамок кваліфікацій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14488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1579798"/>
            <a:ext cx="1007275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ЄРК: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Рамка кваліфікацій для навчання впродовж життя, яка включає всі типи та рівні кваліфікацій,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Сприяє визнанню результатів навчання, здобутих у різних середовищах, таким чином поєднуючи формальну, неформальну та інформальну освіту</a:t>
            </a:r>
            <a:r>
              <a:rPr lang="ru-RU" sz="2400" dirty="0" smtClean="0"/>
              <a:t>.</a:t>
            </a:r>
            <a:r>
              <a:rPr lang="uk-UA" sz="2400" dirty="0" smtClean="0"/>
              <a:t> </a:t>
            </a:r>
          </a:p>
          <a:p>
            <a:pPr marL="1319213" indent="-514350" algn="just"/>
            <a:endParaRPr lang="uk-UA" sz="2400" dirty="0"/>
          </a:p>
          <a:p>
            <a:pPr marL="527050" indent="-514350" algn="just"/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НРК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endParaRPr lang="uk-UA" sz="2800" b="1" dirty="0" smtClean="0">
              <a:solidFill>
                <a:srgbClr val="FF0000"/>
              </a:solidFill>
            </a:endParaRPr>
          </a:p>
          <a:p>
            <a:pPr marL="1319213" indent="-514350" algn="just">
              <a:buFont typeface="+mj-lt"/>
              <a:buAutoNum type="arabicPeriod"/>
            </a:pPr>
            <a:r>
              <a:rPr lang="ru-RU" sz="2400" dirty="0" smtClean="0"/>
              <a:t>НРК  — </a:t>
            </a:r>
            <a:r>
              <a:rPr lang="uk-UA" sz="2400" dirty="0" smtClean="0"/>
              <a:t>це інструмент для навчання впродовж життя</a:t>
            </a:r>
            <a:r>
              <a:rPr lang="en-US" sz="2400" dirty="0" smtClean="0"/>
              <a:t>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Включає освітні кваліфікації (присвоюються ЗО) та професійні кваліфікації (присвоюються ЗО та кваліфікаційними центрами).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Сфера охоплення рамок кваліфікацій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14488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36" y="1785359"/>
            <a:ext cx="10072758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200"/>
              </a:spcAft>
            </a:pPr>
            <a:r>
              <a:rPr lang="uk-UA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ВИСНОВОК:</a:t>
            </a:r>
            <a:r>
              <a:rPr lang="uk-UA" sz="2800" dirty="0" smtClean="0">
                <a:solidFill>
                  <a:srgbClr val="FF0000"/>
                </a:solidFill>
              </a:rPr>
              <a:t>	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914400" lvl="1" indent="-279400" algn="just">
              <a:buFont typeface="Arial" pitchFamily="34" charset="0"/>
              <a:buChar char="•"/>
            </a:pPr>
            <a:r>
              <a:rPr lang="uk-UA" sz="2400" dirty="0" smtClean="0"/>
              <a:t>Сфера охоплення обох рамок кваліфікацій здається узгодженою і всеосяжною. </a:t>
            </a:r>
          </a:p>
          <a:p>
            <a:pPr marL="914400" lvl="1" indent="-279400" algn="just">
              <a:buFont typeface="Arial" pitchFamily="34" charset="0"/>
              <a:buChar char="•"/>
            </a:pPr>
            <a:r>
              <a:rPr lang="uk-UA" sz="2400" dirty="0" smtClean="0"/>
              <a:t>Обидві рамки кваліфікацій застосовують підхід щодо навчання впродовж життя, який не обмежується лише системами формальної освіти. </a:t>
            </a:r>
          </a:p>
          <a:p>
            <a:pPr marL="914400" lvl="1" indent="-279400" algn="just">
              <a:buFont typeface="Arial" pitchFamily="34" charset="0"/>
              <a:buChar char="•"/>
            </a:pPr>
            <a:r>
              <a:rPr lang="uk-UA" sz="2400" dirty="0" smtClean="0"/>
              <a:t>Спостерігається прогрес із впровадженням систем підтвердження результатів неформальної та інформальної освіти. </a:t>
            </a:r>
          </a:p>
          <a:p>
            <a:pPr marL="914400" lvl="1" indent="-279400" algn="just">
              <a:buFont typeface="Arial" pitchFamily="34" charset="0"/>
              <a:buChar char="•"/>
            </a:pPr>
            <a:r>
              <a:rPr lang="uk-UA" sz="2400" dirty="0" smtClean="0"/>
              <a:t>Триває робота і над включенням часткових кваліфікацій і мікрокваліфікацій.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Рівні та дескриптори рівнів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8084" y="1142984"/>
            <a:ext cx="1064426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uk-UA" sz="2800" dirty="0" smtClean="0">
                <a:solidFill>
                  <a:srgbClr val="FF0000"/>
                </a:solidFill>
              </a:rPr>
              <a:t>	ЄРК: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Результати навчання для кожного рівня визначаються у трьох  категоріях: знання, уміння, відповідальність / автономія.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Дескриптори рівнів охоплюють РН, які можуть траплятися як у професійному, так і в освітньому контекстах, незалежно від типу середовища — формальне, неформальне або інформальне. 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З кожним рівнем дескриптори стають складнішими. Кожен рівень спирається на попередні.</a:t>
            </a:r>
          </a:p>
          <a:p>
            <a:pPr marL="1319213" indent="-514350" algn="just">
              <a:buFont typeface="+mj-lt"/>
              <a:buAutoNum type="arabicPeriod"/>
            </a:pPr>
            <a:endParaRPr lang="uk-UA" sz="2400" dirty="0"/>
          </a:p>
          <a:p>
            <a:pPr marL="527050" indent="-514350" algn="just"/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uk-UA" sz="2800" dirty="0" smtClean="0">
                <a:solidFill>
                  <a:srgbClr val="FF0000"/>
                </a:solidFill>
              </a:rPr>
              <a:t>НРК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uk-UA" sz="2800" dirty="0" smtClean="0">
              <a:solidFill>
                <a:srgbClr val="FF0000"/>
              </a:solidFill>
            </a:endParaRP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Результати навчання для кожного рівня визначаються у чотирьох  категоріях: знання, уміння, комунікація, автономія і відповідальність</a:t>
            </a:r>
            <a:r>
              <a:rPr lang="en-US" sz="2400" dirty="0" smtClean="0"/>
              <a:t>.</a:t>
            </a:r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Складність РН зростає від рівня до рівня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1319213" indent="-514350" algn="just">
              <a:buFont typeface="+mj-lt"/>
              <a:buAutoNum type="arabicPeriod"/>
            </a:pPr>
            <a:r>
              <a:rPr lang="uk-UA" sz="2400" dirty="0" smtClean="0"/>
              <a:t>Рівні НРК не прив'язані до конкретних типів кваліфікацій</a:t>
            </a:r>
            <a:r>
              <a:rPr lang="ru-RU" sz="2400" dirty="0" smtClean="0"/>
              <a:t>.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50" y="357166"/>
            <a:ext cx="9644130" cy="64294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Рівні та дескриптори рівнів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836" y="1785926"/>
            <a:ext cx="9929882" cy="4857784"/>
          </a:xfrm>
        </p:spPr>
        <p:txBody>
          <a:bodyPr>
            <a:normAutofit/>
          </a:bodyPr>
          <a:lstStyle/>
          <a:p>
            <a:pPr marL="0" indent="3175" algn="just">
              <a:buNone/>
            </a:pPr>
            <a:endParaRPr lang="uk-UA" dirty="0" smtClean="0"/>
          </a:p>
          <a:p>
            <a:pPr marL="0" indent="3175" algn="just">
              <a:buNone/>
            </a:pPr>
            <a:r>
              <a:rPr lang="uk-UA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8084" y="1332447"/>
            <a:ext cx="1064426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200"/>
              </a:spcAft>
            </a:pPr>
            <a:r>
              <a:rPr lang="uk-UA" sz="2800" dirty="0" smtClean="0">
                <a:solidFill>
                  <a:srgbClr val="FF0000"/>
                </a:solidFill>
              </a:rPr>
              <a:t>	</a:t>
            </a:r>
            <a:r>
              <a:rPr lang="uk-UA" sz="2800" b="1" dirty="0" smtClean="0">
                <a:solidFill>
                  <a:srgbClr val="FF0000"/>
                </a:solidFill>
              </a:rPr>
              <a:t> ЗАУВАЖЕННЯ:</a:t>
            </a:r>
            <a:r>
              <a:rPr lang="uk-UA" sz="2800" dirty="0" smtClean="0">
                <a:solidFill>
                  <a:srgbClr val="FF0000"/>
                </a:solidFill>
              </a:rPr>
              <a:t>	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914400" lvl="1" indent="-14288" algn="just"/>
            <a:r>
              <a:rPr lang="uk-UA" sz="2400" dirty="0" smtClean="0"/>
              <a:t>   Вісім рівнів і чотири дескриптори рівнів української НРК були розроблені під впливом ЄРК. Деякі відмінності:</a:t>
            </a:r>
          </a:p>
          <a:p>
            <a:pPr marL="914400" lvl="1" indent="-279400" algn="just">
              <a:buFont typeface="Arial" pitchFamily="34" charset="0"/>
              <a:buChar char="•"/>
            </a:pPr>
            <a:r>
              <a:rPr lang="uk-UA" sz="2400" dirty="0" smtClean="0"/>
              <a:t>Визначення категорії «Знання» зосереджується на застосуванні, тоді як визначення цієї ж категорії в ЄРК ставить наголос на навчанні. </a:t>
            </a:r>
          </a:p>
          <a:p>
            <a:pPr marL="914400" lvl="1" indent="-279400" algn="just">
              <a:buFont typeface="Arial" pitchFamily="34" charset="0"/>
              <a:buChar char="•"/>
            </a:pPr>
            <a:r>
              <a:rPr lang="uk-UA" sz="2400" dirty="0" smtClean="0"/>
              <a:t>Концепції відповідальності та автономії дуже схожі в обох рамках, але в ЄРК акцент зроблено на здобувачах освіти, а в українській НРК — на людях узагалі, а не лише на здобувачах. </a:t>
            </a:r>
          </a:p>
          <a:p>
            <a:pPr marL="914400" lvl="1" indent="-279400" algn="just">
              <a:buFont typeface="Arial" pitchFamily="34" charset="0"/>
              <a:buChar char="•"/>
            </a:pPr>
            <a:r>
              <a:rPr lang="uk-UA" sz="2400" dirty="0" smtClean="0"/>
              <a:t>Концепції, що використовуються для опису умінь і навичок майже ідентичні.</a:t>
            </a:r>
          </a:p>
          <a:p>
            <a:pPr marL="914400" lvl="1" indent="-279400" algn="just">
              <a:buFont typeface="Arial" pitchFamily="34" charset="0"/>
              <a:buChar char="•"/>
            </a:pPr>
            <a:r>
              <a:rPr lang="uk-UA" sz="2400" dirty="0" smtClean="0"/>
              <a:t>У НРК України є четвертий дескриптор рівня, якого немає в ЄРК, а саме «Комунікація»; цей дескриптор рівня наголошує на співпраці з іншими.</a:t>
            </a:r>
          </a:p>
        </p:txBody>
      </p:sp>
    </p:spTree>
    <p:extLst>
      <p:ext uri="{BB962C8B-B14F-4D97-AF65-F5344CB8AC3E}">
        <p14:creationId xmlns:p14="http://schemas.microsoft.com/office/powerpoint/2010/main" xmlns="" val="2792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2177</TotalTime>
  <Words>574</Words>
  <Application>Microsoft Office PowerPoint</Application>
  <PresentationFormat>Произвольный</PresentationFormat>
  <Paragraphs>250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 ПОРІВНЯННЯ НАЦІОНАЛЬНОЇ ТА ЄВРОПЕЙСЬКОЇ РАМОК КВАЛІФІКАЦІЙ     Рашкевич Ю.М., д.т.н., проф., член НАК, Національна команда експертів  із реформування вищої освіти в Україні</vt:lpstr>
      <vt:lpstr>Рекомендація щодо ЄРК від 2017 року пропонувала Європейській Комісії і державам-членам дослідити процедури й критерії, які б уможливлювали порівняння регіональних і національних рамок кваліфікацій третіх країн із ЄРК, посилаючись на міжнародні договори, укладені між ЄС і третіми країнами та іншими регіональними економічними спільнотами.  У 2020—2021 роках проєктна команда ДГ ЄРК розробила процедуру включення тем і критеріїв у процес порівняння на основі діалогу.  Перший пілотний проєкт виконується з Україною  Протягом жовтня 2021 р. – травня 2022 р. спільна команда експертів із ЄС та України провела 15 нарад, на яких були розглянуті 10 основних тем для порівняння ЄРК і НРК.   Написання звіту завершено в січні 2023 року.       </vt:lpstr>
      <vt:lpstr>ОСНОВНІ ТЕМИ ДЛЯ ПОРІВНЯННЯ</vt:lpstr>
      <vt:lpstr>Завдання рамок кваліфікацій</vt:lpstr>
      <vt:lpstr>Завдання рамок кваліфікацій</vt:lpstr>
      <vt:lpstr>Сфера охоплення рамок кваліфікацій</vt:lpstr>
      <vt:lpstr>Сфера охоплення рамок кваліфікацій</vt:lpstr>
      <vt:lpstr>Рівні та дескриптори рівнів</vt:lpstr>
      <vt:lpstr>Рівні та дескриптори рівнів</vt:lpstr>
      <vt:lpstr>Рівні та дескриптори рівнів</vt:lpstr>
      <vt:lpstr>Підходи до результатів навчання</vt:lpstr>
      <vt:lpstr>Підходи до результатів навчання</vt:lpstr>
      <vt:lpstr>Підтвердження результатів неформального та інформального навчання</vt:lpstr>
      <vt:lpstr>Підтвердження результатів неформального та інформального навчання</vt:lpstr>
      <vt:lpstr>Забезпечення якості</vt:lpstr>
      <vt:lpstr>Забезпечення якості</vt:lpstr>
      <vt:lpstr>Визнання іноземних кваліфікацій</vt:lpstr>
      <vt:lpstr>Визнання іноземних кваліфікацій</vt:lpstr>
      <vt:lpstr>Структура і механізми управління</vt:lpstr>
      <vt:lpstr>Структура і механізми управління</vt:lpstr>
      <vt:lpstr>Комунікація, помітність, прозорість, доступ до інформації </vt:lpstr>
      <vt:lpstr>Комунікація, помітність, прозорість, доступ до інформації </vt:lpstr>
      <vt:lpstr>Прозорість процесу</vt:lpstr>
      <vt:lpstr>Висновки та наступні кроки</vt:lpstr>
      <vt:lpstr>Рекомендації щодо посилення української НРК і зміцнення її зв'язку з ЄРК (I)</vt:lpstr>
      <vt:lpstr>Рекомендації щодо посилення української НРК і зміцнення її зв'язку з ЄРК (II)</vt:lpstr>
      <vt:lpstr>Наступні кроки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Користувач Windows</dc:creator>
  <cp:lastModifiedBy>user</cp:lastModifiedBy>
  <cp:revision>62</cp:revision>
  <dcterms:created xsi:type="dcterms:W3CDTF">2020-10-09T09:25:00Z</dcterms:created>
  <dcterms:modified xsi:type="dcterms:W3CDTF">2023-02-28T13:04:23Z</dcterms:modified>
</cp:coreProperties>
</file>