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6858000" cx="12192000"/>
  <p:notesSz cx="6858000" cy="9144000"/>
  <p:embeddedFontLst>
    <p:embeddedFont>
      <p:font typeface="Roboto"/>
      <p:regular r:id="rId51"/>
      <p:bold r:id="rId52"/>
      <p:italic r:id="rId53"/>
      <p:boldItalic r:id="rId54"/>
    </p:embeddedFont>
    <p:embeddedFont>
      <p:font typeface="Playfair Display"/>
      <p:regular r:id="rId55"/>
      <p:bold r:id="rId56"/>
      <p:italic r:id="rId57"/>
      <p:boldItalic r:id="rId58"/>
    </p:embeddedFont>
    <p:embeddedFont>
      <p:font typeface="Montserrat"/>
      <p:regular r:id="rId59"/>
      <p:bold r:id="rId60"/>
      <p:italic r:id="rId61"/>
      <p:boldItalic r:id="rId62"/>
    </p:embeddedFont>
    <p:embeddedFont>
      <p:font typeface="Oswald"/>
      <p:regular r:id="rId63"/>
      <p:bold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65" roundtripDataSignature="AMtx7mgUeQwn6yUyh5pe+vP+OyqJhxjP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-boldItalic.fntdata"/><Relationship Id="rId61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64" Type="http://schemas.openxmlformats.org/officeDocument/2006/relationships/font" Target="fonts/Oswald-bold.fntdata"/><Relationship Id="rId63" Type="http://schemas.openxmlformats.org/officeDocument/2006/relationships/font" Target="fonts/Oswald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ontserrat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regular.fntdata"/><Relationship Id="rId50" Type="http://schemas.openxmlformats.org/officeDocument/2006/relationships/slide" Target="slides/slide45.xml"/><Relationship Id="rId53" Type="http://schemas.openxmlformats.org/officeDocument/2006/relationships/font" Target="fonts/Roboto-italic.fntdata"/><Relationship Id="rId52" Type="http://schemas.openxmlformats.org/officeDocument/2006/relationships/font" Target="fonts/Roboto-bold.fntdata"/><Relationship Id="rId11" Type="http://schemas.openxmlformats.org/officeDocument/2006/relationships/slide" Target="slides/slide6.xml"/><Relationship Id="rId55" Type="http://schemas.openxmlformats.org/officeDocument/2006/relationships/font" Target="fonts/PlayfairDisplay-regular.fntdata"/><Relationship Id="rId10" Type="http://schemas.openxmlformats.org/officeDocument/2006/relationships/slide" Target="slides/slide5.xml"/><Relationship Id="rId54" Type="http://schemas.openxmlformats.org/officeDocument/2006/relationships/font" Target="fonts/Roboto-boldItalic.fntdata"/><Relationship Id="rId13" Type="http://schemas.openxmlformats.org/officeDocument/2006/relationships/slide" Target="slides/slide8.xml"/><Relationship Id="rId57" Type="http://schemas.openxmlformats.org/officeDocument/2006/relationships/font" Target="fonts/PlayfairDisplay-italic.fntdata"/><Relationship Id="rId12" Type="http://schemas.openxmlformats.org/officeDocument/2006/relationships/slide" Target="slides/slide7.xml"/><Relationship Id="rId56" Type="http://schemas.openxmlformats.org/officeDocument/2006/relationships/font" Target="fonts/PlayfairDisplay-bold.fntdata"/><Relationship Id="rId15" Type="http://schemas.openxmlformats.org/officeDocument/2006/relationships/slide" Target="slides/slide10.xml"/><Relationship Id="rId59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58" Type="http://schemas.openxmlformats.org/officeDocument/2006/relationships/font" Target="fonts/PlayfairDisplay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181b3cc1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4181b3cc13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181b3cc1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4181b3cc13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88508f40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488508f40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88508f40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488508f406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e487c13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4e487c137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88508f40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488508f406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e487c137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4e487c1378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88508f4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488508f406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88508f40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488508f406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88508f40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488508f406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88508f4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488508f406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88508f40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488508f406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a58264f41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4a58264f4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a58264f41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a58264f4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a58264f41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4a58264f4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a58264f41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a58264f4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181b3cc13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4181b3cc13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e2e441ae6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e2e441ae6b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e2e61eec5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e2e61eec59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e2e61eec5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e2e61eec59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2e61eec5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e2e61eec59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e2e441ae6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e2e441ae6b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2e441ae6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e2e441ae6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4181b3cc1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4181b3cc13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e2e441ae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e2e441ae6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e2e61eec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1e2e61eec5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e2e61eec5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e2e61eec59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9865ad70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49865ad70a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4a58264f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4a58264f4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4181b3cc1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24181b3cc13_0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e608cd3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4e608cd3a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4181b3cc1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24181b3cc13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4181b3cc1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24181b3cc13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4181b3cc1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24181b3cc13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4181b3cc1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24181b3cc13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4181b3cc1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24181b3cc13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181b3cc1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4181b3cc13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181b3cc1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4181b3cc13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181b3cc1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4181b3cc13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e608cd3a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4e608cd3a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181b3cc1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4181b3cc13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9865ad70a_1_7"/>
          <p:cNvSpPr/>
          <p:nvPr/>
        </p:nvSpPr>
        <p:spPr>
          <a:xfrm>
            <a:off x="5715000" y="0"/>
            <a:ext cx="963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g249865ad70a_1_7"/>
          <p:cNvSpPr/>
          <p:nvPr/>
        </p:nvSpPr>
        <p:spPr>
          <a:xfrm>
            <a:off x="5811300" y="0"/>
            <a:ext cx="51375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g249865ad70a_1_7"/>
          <p:cNvSpPr txBox="1"/>
          <p:nvPr>
            <p:ph type="ctrTitle"/>
          </p:nvPr>
        </p:nvSpPr>
        <p:spPr>
          <a:xfrm>
            <a:off x="459000" y="1871800"/>
            <a:ext cx="11274000" cy="28623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Font typeface="Playfair Display"/>
              <a:buNone/>
              <a:defRPr b="1" sz="9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g249865ad70a_1_7"/>
          <p:cNvSpPr txBox="1"/>
          <p:nvPr>
            <p:ph idx="1" type="subTitle"/>
          </p:nvPr>
        </p:nvSpPr>
        <p:spPr>
          <a:xfrm>
            <a:off x="459000" y="4734200"/>
            <a:ext cx="6546900" cy="770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b="1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g249865ad70a_1_7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49865ad70a_1_46"/>
          <p:cNvSpPr txBox="1"/>
          <p:nvPr>
            <p:ph hasCustomPrompt="1" type="title"/>
          </p:nvPr>
        </p:nvSpPr>
        <p:spPr>
          <a:xfrm>
            <a:off x="415600" y="1333233"/>
            <a:ext cx="11360700" cy="2861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700"/>
              <a:buFont typeface="Montserrat"/>
              <a:buNone/>
              <a:defRPr sz="18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g249865ad70a_1_46"/>
          <p:cNvSpPr txBox="1"/>
          <p:nvPr>
            <p:ph idx="1" type="body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highlight>
                  <a:schemeClr val="dk1"/>
                </a:highlight>
              </a:defRPr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dk1"/>
                </a:highlight>
              </a:defRPr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dk1"/>
                </a:highlight>
              </a:defRPr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dk1"/>
                </a:highlight>
              </a:defRPr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dk1"/>
                </a:highlight>
              </a:defRPr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dk1"/>
                </a:highlight>
              </a:defRPr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dk1"/>
                </a:highlight>
              </a:defRPr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dk1"/>
                </a:highlight>
              </a:defRPr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g249865ad70a_1_46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49865ad70a_1_50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49865ad70a_1_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6" name="Google Shape;56;g249865ad70a_1_5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g249865ad70a_1_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49865ad70a_1_5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249865ad70a_1_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9865ad70a_1_13"/>
          <p:cNvSpPr/>
          <p:nvPr/>
        </p:nvSpPr>
        <p:spPr>
          <a:xfrm rot="5400000">
            <a:off x="6067700" y="-664800"/>
            <a:ext cx="56700" cy="1127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g249865ad70a_1_13"/>
          <p:cNvSpPr txBox="1"/>
          <p:nvPr>
            <p:ph type="title"/>
          </p:nvPr>
        </p:nvSpPr>
        <p:spPr>
          <a:xfrm>
            <a:off x="459000" y="1871800"/>
            <a:ext cx="11274000" cy="28623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Font typeface="Playfair Display"/>
              <a:buNone/>
              <a:defRPr b="1" sz="6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g249865ad70a_1_13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49865ad70a_1_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1" name="Google Shape;21;g249865ad70a_1_17"/>
          <p:cNvSpPr txBox="1"/>
          <p:nvPr>
            <p:ph idx="1" type="body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2" name="Google Shape;22;g249865ad70a_1_17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49865ad70a_1_2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" name="Google Shape;25;g249865ad70a_1_21"/>
          <p:cNvSpPr txBox="1"/>
          <p:nvPr>
            <p:ph idx="1" type="body"/>
          </p:nvPr>
        </p:nvSpPr>
        <p:spPr>
          <a:xfrm>
            <a:off x="415600" y="1645400"/>
            <a:ext cx="5333100" cy="444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g249865ad70a_1_21"/>
          <p:cNvSpPr txBox="1"/>
          <p:nvPr>
            <p:ph idx="2" type="body"/>
          </p:nvPr>
        </p:nvSpPr>
        <p:spPr>
          <a:xfrm>
            <a:off x="6443200" y="1645400"/>
            <a:ext cx="5333100" cy="444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249865ad70a_1_21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49865ad70a_1_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g249865ad70a_1_26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49865ad70a_1_29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3" name="Google Shape;33;g249865ad70a_1_29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g249865ad70a_1_29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49865ad70a_1_33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layfair Display"/>
              <a:buNone/>
              <a:defRPr sz="7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g249865ad70a_1_33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49865ad70a_1_36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g249865ad70a_1_36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g249865ad70a_1_36"/>
          <p:cNvSpPr txBox="1"/>
          <p:nvPr>
            <p:ph type="title"/>
          </p:nvPr>
        </p:nvSpPr>
        <p:spPr>
          <a:xfrm>
            <a:off x="354000" y="1442233"/>
            <a:ext cx="5393700" cy="2381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g249865ad70a_1_36"/>
          <p:cNvSpPr txBox="1"/>
          <p:nvPr>
            <p:ph idx="1" type="subTitle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g249865ad70a_1_36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highlight>
                  <a:schemeClr val="lt1"/>
                </a:highlight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lt1"/>
                </a:highlight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lt1"/>
                </a:highlight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lt1"/>
                </a:highlight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lt1"/>
                </a:highlight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lt1"/>
                </a:highlight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>
                <a:highlight>
                  <a:schemeClr val="lt1"/>
                </a:highlight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>
                <a:highlight>
                  <a:schemeClr val="lt1"/>
                </a:highlight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g249865ad70a_1_36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49865ad70a_1_43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g249865ad70a_1_43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49865ad70a_1_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g249865ad70a_1_3"/>
          <p:cNvSpPr txBox="1"/>
          <p:nvPr>
            <p:ph idx="1" type="body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fair Display"/>
              <a:buChar char="●"/>
              <a:defRPr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○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■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●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○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■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●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○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layfair Display"/>
              <a:buChar char="■"/>
              <a:defRPr sz="19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g249865ad70a_1_3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zakon.rada.gov.ua/laws/show/2145-19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hyperlink" Target="mailto:eskuybeda@gmail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type="ctrTitle"/>
          </p:nvPr>
        </p:nvSpPr>
        <p:spPr>
          <a:xfrm>
            <a:off x="780950" y="561000"/>
            <a:ext cx="9836100" cy="5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339"/>
              <a:buFont typeface="Calibri"/>
              <a:buNone/>
            </a:pPr>
            <a:r>
              <a:rPr lang="uk-UA" sz="5300"/>
              <a:t>НАВЧАННЯ  ТА </a:t>
            </a:r>
            <a:r>
              <a:rPr lang="uk-UA" sz="5300"/>
              <a:t> ВИКЛАДАННЯ НА ЗАСАДАХ</a:t>
            </a:r>
            <a:r>
              <a:rPr b="1" lang="uk-UA" sz="53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uk-UA" sz="53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uk-UA" sz="5744">
                <a:solidFill>
                  <a:srgbClr val="FF0000"/>
                </a:solidFill>
              </a:rPr>
              <a:t>ЛІДЕРСТВА</a:t>
            </a:r>
            <a:r>
              <a:rPr b="1" lang="uk-UA" sz="5300">
                <a:solidFill>
                  <a:srgbClr val="FF0000"/>
                </a:solidFill>
              </a:rPr>
              <a:t> </a:t>
            </a:r>
            <a:br>
              <a:rPr b="1" lang="uk-UA" sz="4800"/>
            </a:br>
            <a:br>
              <a:rPr b="1" lang="uk-UA" sz="4400"/>
            </a:br>
            <a:r>
              <a:rPr b="1" lang="uk-UA" sz="3422"/>
              <a:t> Скуйбіда О.Л.,</a:t>
            </a:r>
            <a:endParaRPr sz="3422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8539"/>
              <a:buFont typeface="Calibri"/>
              <a:buNone/>
            </a:pPr>
            <a:r>
              <a:rPr b="0" lang="uk-UA" sz="2966"/>
              <a:t>к.т.н., доцентка,</a:t>
            </a:r>
            <a:endParaRPr b="0" sz="2966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8539"/>
              <a:buFont typeface="Calibri"/>
              <a:buNone/>
            </a:pPr>
            <a:r>
              <a:rPr b="0" lang="uk-UA" sz="2966"/>
              <a:t>начальниця відділу перспективного розвитку, ліцензування, акредитації та     якості освіти</a:t>
            </a:r>
            <a:endParaRPr b="0" sz="2966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8539"/>
              <a:buFont typeface="Calibri"/>
              <a:buNone/>
            </a:pPr>
            <a:r>
              <a:rPr b="0" lang="uk-UA" sz="2966"/>
              <a:t>НУ “Запорізька політехніка”,</a:t>
            </a:r>
            <a:endParaRPr b="0" sz="2966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8539"/>
              <a:buFont typeface="Calibri"/>
              <a:buNone/>
            </a:pPr>
            <a:r>
              <a:rPr b="0" lang="uk-UA" sz="2966"/>
              <a:t>міжнародна експертка                Національного агентства із забезпечення   якості   вищої    освіти</a:t>
            </a:r>
            <a:endParaRPr b="0" sz="2966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181b3cc13_0_88"/>
          <p:cNvSpPr txBox="1"/>
          <p:nvPr>
            <p:ph type="title"/>
          </p:nvPr>
        </p:nvSpPr>
        <p:spPr>
          <a:xfrm>
            <a:off x="1032675" y="308559"/>
            <a:ext cx="96441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ESG-2015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127" name="Google Shape;127;g24181b3cc13_0_88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28" name="Google Shape;128;g24181b3cc13_0_88"/>
          <p:cNvSpPr/>
          <p:nvPr/>
        </p:nvSpPr>
        <p:spPr>
          <a:xfrm>
            <a:off x="902488" y="1527752"/>
            <a:ext cx="100728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1.3 Студентоцентроване навчання, викладання та оцінювання </a:t>
            </a:r>
            <a:endParaRPr b="1" sz="2800">
              <a:solidFill>
                <a:srgbClr val="FF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Стандарт: Заклади повинні забезпечити реалізацію програм таким чином, щоб заохотити студентів брати активну роль у розвитку освітнього процесу, а оцінювання студентів відображало цей підхід</a:t>
            </a:r>
            <a:endParaRPr i="1" sz="25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181b3cc13_0_75"/>
          <p:cNvSpPr txBox="1"/>
          <p:nvPr>
            <p:ph type="title"/>
          </p:nvPr>
        </p:nvSpPr>
        <p:spPr>
          <a:xfrm>
            <a:off x="1215000" y="210384"/>
            <a:ext cx="96441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ESG-2015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134" name="Google Shape;134;g24181b3cc13_0_75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35" name="Google Shape;135;g24181b3cc13_0_75"/>
          <p:cNvSpPr/>
          <p:nvPr/>
        </p:nvSpPr>
        <p:spPr>
          <a:xfrm>
            <a:off x="1000638" y="1527752"/>
            <a:ext cx="100728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1.5 Викладацький персонал</a:t>
            </a:r>
            <a:endParaRPr b="1" sz="2800">
              <a:solidFill>
                <a:srgbClr val="FF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Стандарт: Заклади повинні переконатись у компетентності своїх викладачів…</a:t>
            </a:r>
            <a:endParaRPr i="1" sz="28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Роль викладача є вирішальною у створенні високоякісного досвіду студентів та уможливленні набуття знань, компетентностей і навичок. Контингент студентів, який стає усе різноманітнішим і зорієнтованим на результатах навчання вимагає студентоцентрованого навчання і викладання, а отже, роль викладача також змінюється</a:t>
            </a:r>
            <a:endParaRPr i="1" sz="28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88508f406_0_1"/>
          <p:cNvSpPr txBox="1"/>
          <p:nvPr>
            <p:ph type="title"/>
          </p:nvPr>
        </p:nvSpPr>
        <p:spPr>
          <a:xfrm>
            <a:off x="1273950" y="745117"/>
            <a:ext cx="9644100" cy="2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Європейські принципи вдосконалення навчання та викладання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European Principles for the Enhancement of Learning and Teaching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t/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141" name="Google Shape;141;g2488508f406_0_1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42" name="Google Shape;142;g2488508f406_0_1"/>
          <p:cNvSpPr/>
          <p:nvPr/>
        </p:nvSpPr>
        <p:spPr>
          <a:xfrm>
            <a:off x="985350" y="2828650"/>
            <a:ext cx="100728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Принципи обґрунтовують потребу у підтвердженні освітньої місії університету. Їх призначення – допомогти університетським лідерам у співпраці з персоналом, студентами та зовнішніми стейкхолдерами забезпечити якість, підвищити актуальність та привабливість вищої освіти. Принципи поширюють цінності Європейського простору вищої освіти (EHEA) та співвідносяться зі Стандартами та рекомендаціями із забезпечення якості в Європейському просторі вищої освіти (ESG).</a:t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FF0000"/>
                </a:solidFill>
                <a:highlight>
                  <a:schemeClr val="lt1"/>
                </a:highlight>
              </a:rPr>
              <a:t>https</a:t>
            </a:r>
            <a:r>
              <a:rPr b="1" lang="uk-UA" sz="1800">
                <a:solidFill>
                  <a:srgbClr val="FF0000"/>
                </a:solidFill>
                <a:highlight>
                  <a:schemeClr val="lt1"/>
                </a:highlight>
              </a:rPr>
              <a:t>://ihed.org.ua/wp-content/uploads/2020/12/yevropeiski_pryntsypy_vdoskonalennia_navchanya.pdf</a:t>
            </a:r>
            <a:endParaRPr b="1" sz="3500">
              <a:solidFill>
                <a:srgbClr val="FF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488508f406_0_11"/>
          <p:cNvSpPr/>
          <p:nvPr/>
        </p:nvSpPr>
        <p:spPr>
          <a:xfrm>
            <a:off x="999350" y="860200"/>
            <a:ext cx="10072800" cy="44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Досвід навчання у вищій освіті сприяє розвитку студента як активного і відповідального громадянина, здатного до критичного мислення, розв’язання проблем, готового до навчання </a:t>
            </a: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впродовж</a:t>
            </a: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життя</a:t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Вища освіта додає людям впевненості, надає вміння жити і навчатися у мінливому світі, проактивно відповідати на значні виклики в особистому  та професійному житті, а також житті суспільства</a:t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Навчання і викладання є студентоцентрованим</a:t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e487c1378_0_5"/>
          <p:cNvSpPr/>
          <p:nvPr/>
        </p:nvSpPr>
        <p:spPr>
          <a:xfrm>
            <a:off x="1059600" y="986425"/>
            <a:ext cx="10072800" cy="44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3. Відданість навчанню та викладанню інтегрується у мету, місію та стратегію університету</a:t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Вдосконалення навчання та викладання вимагає відображення у місії закладу освітньої мети та інституційних цінностей.</a:t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7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Комплексні, ціннісно-орієнтовані інституційні стратегії повинні скеровувати ініціативи щодо навчання та викладання, а також посилювати їх роль та стійкість</a:t>
            </a:r>
            <a:endParaRPr i="1" sz="27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88508f406_0_29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58" name="Google Shape;158;g2488508f406_0_29"/>
          <p:cNvSpPr/>
          <p:nvPr/>
        </p:nvSpPr>
        <p:spPr>
          <a:xfrm>
            <a:off x="998125" y="1177350"/>
            <a:ext cx="10072800" cy="26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4. Керівництво університету активно сприяє розвитку навчання та викладання</a:t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Загальноінституційна стратегія потребує управління, підтримки та збереження фокусу на навчанні та викладанні з боку лідерської команди університету</a:t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e487c1378_0_9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64" name="Google Shape;164;g24e487c1378_0_9"/>
          <p:cNvSpPr/>
          <p:nvPr/>
        </p:nvSpPr>
        <p:spPr>
          <a:xfrm>
            <a:off x="1059600" y="1317600"/>
            <a:ext cx="10072800" cy="26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5. Навчання і викладання є колегіальним процесом, що передбачає співпрацю всередині університеті та між університетом і суспільством</a:t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7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Увесь заклад, включно із адміністративним і технічним персоналом, активно залучений до викладання та навчання. Можливості приватного, державного та громадського секторів є важливими для підготовки студентів до виконання значущих ролей в мінливому суспільстві. Процеси навчання і викладання в кінцевому підсумку підвищують </a:t>
            </a:r>
            <a:r>
              <a:rPr i="1" lang="uk-UA" sz="2700" u="sng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соціальну відповідальність</a:t>
            </a:r>
            <a:endParaRPr i="1" sz="29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88508f406_0_45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70" name="Google Shape;170;g2488508f406_0_45"/>
          <p:cNvSpPr/>
          <p:nvPr/>
        </p:nvSpPr>
        <p:spPr>
          <a:xfrm>
            <a:off x="913975" y="1289500"/>
            <a:ext cx="10072800" cy="44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6. Навчання, викладання і дослідження є взаємопов’язаними та збагачують один одного</a:t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Зв'язок між дослідженнями та освітою є важливим для стимулювання інновацій та креативності в процесі навчання, а також для поглиблення знань.</a:t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Навчання і викладання в університетах збагачуються через дослідження та заохочують студентів до </a:t>
            </a:r>
            <a:r>
              <a:rPr i="1" lang="uk-UA" sz="2800" u="sng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участі в дослідженнях </a:t>
            </a:r>
            <a:r>
              <a:rPr i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і творенні нових знань</a:t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88508f406_0_53"/>
          <p:cNvSpPr txBox="1"/>
          <p:nvPr>
            <p:ph idx="1" type="body"/>
          </p:nvPr>
        </p:nvSpPr>
        <p:spPr>
          <a:xfrm>
            <a:off x="523836" y="1716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76" name="Google Shape;176;g2488508f406_0_53"/>
          <p:cNvSpPr/>
          <p:nvPr/>
        </p:nvSpPr>
        <p:spPr>
          <a:xfrm>
            <a:off x="970075" y="1179900"/>
            <a:ext cx="10072800" cy="44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Викладання є ядром академічної практики та цінується як науково-професійна діяльність</a:t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7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Як ключова функція вищої освіти, викладання визнається професійно-кваліфікованою діяльністю, що активно підтримується через найм, </a:t>
            </a:r>
            <a:r>
              <a:rPr i="1" lang="uk-UA" sz="2700" u="sng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підвищення кваліфікації</a:t>
            </a:r>
            <a:r>
              <a:rPr i="1" lang="uk-UA" sz="27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(включно із безперервним професійним розвитком) та </a:t>
            </a:r>
            <a:r>
              <a:rPr i="1" lang="uk-UA" sz="2700" u="sng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просування по службі</a:t>
            </a:r>
            <a:r>
              <a:rPr i="1" lang="uk-UA" sz="27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 Персонал, який виконує будь-які викладацькі функції, підтримується у виконанні своїх обов’язків та розвитку навичок. Викладачів активно заохочують проводити </a:t>
            </a:r>
            <a:r>
              <a:rPr i="1" lang="uk-UA" sz="2700" u="sng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дослідження з питань викладання та брати участь у дослідницьких проектах</a:t>
            </a:r>
            <a:r>
              <a:rPr i="1" lang="uk-UA" sz="27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присвячених навчанню та викладанню для того, щоб ділитися своїм практичним досвідом</a:t>
            </a:r>
            <a:endParaRPr i="1" sz="27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88508f406_0_62"/>
          <p:cNvSpPr txBox="1"/>
          <p:nvPr>
            <p:ph idx="1" type="body"/>
          </p:nvPr>
        </p:nvSpPr>
        <p:spPr>
          <a:xfrm>
            <a:off x="523836" y="1716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82" name="Google Shape;182;g2488508f406_0_62"/>
          <p:cNvSpPr/>
          <p:nvPr/>
        </p:nvSpPr>
        <p:spPr>
          <a:xfrm>
            <a:off x="956050" y="1122325"/>
            <a:ext cx="10072800" cy="44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Університетська спільнота активно вивчає та цінує різноманітність підходів до навчання та викладання, поважає розмаїття студентів, стейкхолдерів і дисциплін</a:t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7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У забезпеченні вищої освіти необхідно зважати на розмаїття і відмінності студентів, дисциплін, цілей і результатів навчання. Формат навчання має формуватися під впливом змісту дисципліни, наявної інформації про те, як навчаються студенти та якого прогресу досягнуто</a:t>
            </a:r>
            <a:endParaRPr i="1" sz="27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4763450" y="1123500"/>
            <a:ext cx="5929500" cy="24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uk-UA" sz="2000"/>
              <a:t> </a:t>
            </a:r>
            <a:r>
              <a:rPr b="1" lang="uk-UA" sz="2600"/>
              <a:t>Лідерство </a:t>
            </a:r>
            <a:r>
              <a:rPr lang="uk-UA" sz="2600"/>
              <a:t>(</a:t>
            </a:r>
            <a:r>
              <a:rPr i="1" lang="uk-UA" sz="2600"/>
              <a:t>англ.</a:t>
            </a:r>
            <a:r>
              <a:rPr b="1" lang="uk-UA" sz="2600"/>
              <a:t> leadership</a:t>
            </a:r>
            <a:r>
              <a:rPr lang="uk-UA" sz="2600"/>
              <a:t>) - управління, що здійснюється шляхом впливу на поведінку людей (послідовників) на основі взаємної поваги та довіри задля реалізації суспільно значущих цілей (цінностей) та потребує наявності в управлінця-лідера відповідних лідерських компетентностей (якостей). </a:t>
            </a:r>
            <a:endParaRPr sz="26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sz="2000"/>
          </a:p>
        </p:txBody>
      </p:sp>
      <p:pic>
        <p:nvPicPr>
          <p:cNvPr id="70" name="Google Shape;7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910" y="783538"/>
            <a:ext cx="4285549" cy="35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4694450" y="4020975"/>
            <a:ext cx="59985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Лідерство є одночасно положенням (статичний аспект) і процесом впливу (динамічний / процесний аспект), в основі яких – прояв лідерських якостей особистості. Наявність статичного аспекту продукує процесний аспект. 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08925" y="4569300"/>
            <a:ext cx="4285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solidFill>
                  <a:srgbClr val="FF0000"/>
                </a:solidFill>
              </a:rPr>
              <a:t>Національний освітній глосарій: вища освіта / 3-е вид., перероб. і доп. / авт.-уклад. : В. М. Захарченко, С. А. Калашнікова, В. І. Луговий, А. В. Ставицький, Ю. М. Рашкевич, Ж. В. Таланова / За ред. В.Г.Кременя.– К. : ТОВ «Видавничий дім «Плеяди», 2020.– 100 с.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88508f406_0_70"/>
          <p:cNvSpPr txBox="1"/>
          <p:nvPr>
            <p:ph idx="1" type="body"/>
          </p:nvPr>
        </p:nvSpPr>
        <p:spPr>
          <a:xfrm>
            <a:off x="523836" y="1716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88" name="Google Shape;188;g2488508f406_0_70"/>
          <p:cNvSpPr/>
          <p:nvPr/>
        </p:nvSpPr>
        <p:spPr>
          <a:xfrm>
            <a:off x="885900" y="1192450"/>
            <a:ext cx="10072800" cy="5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9. Значні ресурси та відповідні структури необхідні, щоб підтримувати та уможливити вдосконалення навчання та викладання</a:t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7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Для розвитку та здійснення викладання необхідно відповідне і стабільне фінансування. Ресурси розподіляються і використовуються для підтримання довготермінового стратегічного підходу щодо вдосконалення навчання і викладання. Навчання і викладання є структурованими у належний спосіб, із розподіленим лідерством та чітко закріпленими обов’язками, у тому числі на рівні дисципліни та програми</a:t>
            </a:r>
            <a:endParaRPr i="1" sz="27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88508f406_0_78"/>
          <p:cNvSpPr txBox="1"/>
          <p:nvPr>
            <p:ph idx="1" type="body"/>
          </p:nvPr>
        </p:nvSpPr>
        <p:spPr>
          <a:xfrm>
            <a:off x="523836" y="1716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94" name="Google Shape;194;g2488508f406_0_78"/>
          <p:cNvSpPr/>
          <p:nvPr/>
        </p:nvSpPr>
        <p:spPr>
          <a:xfrm>
            <a:off x="998125" y="1164400"/>
            <a:ext cx="10072800" cy="5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10. Вдосконалення навчання та викладання є рушієм інституційного забезпечення якості та спільною відповідальністю співробітників і студентів університету</a:t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7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Відповідно до ESG, інституційне забезпечення якості передбачає розроблення гнучких, відповідних до мети процесів, що дозволяють оцінити та підтвердити якість досвіду, здобутого у навчанні. Процес забезпечення якості спрямований на постійне вдосконалення та утвердження культури, що залучає кожного представника університетської спільноти у забезпечення та вдосконалення якості викладання та навчання</a:t>
            </a:r>
            <a:endParaRPr i="1" sz="27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a58264f41_0_12"/>
          <p:cNvSpPr txBox="1"/>
          <p:nvPr>
            <p:ph type="title"/>
          </p:nvPr>
        </p:nvSpPr>
        <p:spPr>
          <a:xfrm>
            <a:off x="838200" y="6316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323E48"/>
                </a:solidFill>
              </a:rPr>
              <a:t>Professional Standards Framework for teaching and</a:t>
            </a:r>
            <a:endParaRPr b="1" sz="2400">
              <a:solidFill>
                <a:srgbClr val="323E4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323E48"/>
                </a:solidFill>
              </a:rPr>
              <a:t> supporting learning in higher education 2023</a:t>
            </a:r>
            <a:endParaRPr b="1" sz="2400">
              <a:solidFill>
                <a:srgbClr val="323E4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/>
              <a:t>(Рамка професійних стандартів для викладання та підтримки навчання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/>
              <a:t> у вищій освіті Сполученого Королівства)</a:t>
            </a:r>
            <a:endParaRPr sz="2400"/>
          </a:p>
        </p:txBody>
      </p:sp>
      <p:sp>
        <p:nvSpPr>
          <p:cNvPr id="200" name="Google Shape;200;g24a58264f41_0_12"/>
          <p:cNvSpPr txBox="1"/>
          <p:nvPr>
            <p:ph idx="1" type="body"/>
          </p:nvPr>
        </p:nvSpPr>
        <p:spPr>
          <a:xfrm>
            <a:off x="5949200" y="2278575"/>
            <a:ext cx="5736000" cy="389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uk-UA" sz="2600" u="sng">
                <a:latin typeface="Oswald"/>
                <a:ea typeface="Oswald"/>
                <a:cs typeface="Oswald"/>
                <a:sym typeface="Oswald"/>
              </a:rPr>
              <a:t>В</a:t>
            </a:r>
            <a:r>
              <a:rPr b="1" lang="uk-UA" sz="2600" u="sng">
                <a:latin typeface="Oswald"/>
                <a:ea typeface="Oswald"/>
                <a:cs typeface="Oswald"/>
                <a:sym typeface="Oswald"/>
              </a:rPr>
              <a:t>иміри профілю сучасного викладача-лідера:</a:t>
            </a:r>
            <a:endParaRPr b="1" sz="2600" u="sng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ct val="76923"/>
              <a:buFont typeface="Oswald"/>
              <a:buAutoNum type="arabicParenR"/>
            </a:pPr>
            <a:r>
              <a:rPr b="1" lang="uk-UA" sz="2600">
                <a:latin typeface="Oswald"/>
                <a:ea typeface="Oswald"/>
                <a:cs typeface="Oswald"/>
                <a:sym typeface="Oswald"/>
              </a:rPr>
              <a:t>Сфери діяльності (Areas of Activities)</a:t>
            </a:r>
            <a:endParaRPr b="1" sz="26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ct val="76923"/>
              <a:buFont typeface="Oswald"/>
              <a:buAutoNum type="arabicParenR"/>
            </a:pPr>
            <a:r>
              <a:rPr b="1" lang="uk-UA" sz="2600">
                <a:latin typeface="Oswald"/>
                <a:ea typeface="Oswald"/>
                <a:cs typeface="Oswald"/>
                <a:sym typeface="Oswald"/>
              </a:rPr>
              <a:t>Основні знання (Core Knowledge)</a:t>
            </a:r>
            <a:endParaRPr b="1" sz="26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ct val="76923"/>
              <a:buFont typeface="Oswald"/>
              <a:buAutoNum type="arabicParenR"/>
            </a:pPr>
            <a:r>
              <a:rPr b="1" lang="uk-UA" sz="2600">
                <a:latin typeface="Oswald"/>
                <a:ea typeface="Oswald"/>
                <a:cs typeface="Oswald"/>
                <a:sym typeface="Oswald"/>
              </a:rPr>
              <a:t>Професійні цінності (Professional Values)</a:t>
            </a:r>
            <a:endParaRPr b="1" sz="26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724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uk-UA" sz="2024">
                <a:solidFill>
                  <a:srgbClr val="FF0000"/>
                </a:solidFill>
              </a:rPr>
              <a:t>Professional Standards Framework for teaching and supporting learning in higher education 2023</a:t>
            </a:r>
            <a:endParaRPr b="1" sz="2024">
              <a:solidFill>
                <a:srgbClr val="FF0000"/>
              </a:solidFill>
            </a:endParaRPr>
          </a:p>
        </p:txBody>
      </p:sp>
      <p:pic>
        <p:nvPicPr>
          <p:cNvPr id="201" name="Google Shape;201;g24a58264f41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175" y="2093250"/>
            <a:ext cx="4427475" cy="43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a58264f41_0_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Професійні цінності</a:t>
            </a:r>
            <a:endParaRPr/>
          </a:p>
        </p:txBody>
      </p:sp>
      <p:sp>
        <p:nvSpPr>
          <p:cNvPr id="207" name="Google Shape;207;g24a58264f41_0_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V1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поважати окремих здобувачів освіти та різноманітні групи здобувачів освіти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V2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сприяти навчанню та рівних можливостей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V3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використовувати стипендію (грант), дослідження, професійне навчання або інші підходи, засновані на доказах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V4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відповідати широкому контексту </a:t>
            </a: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вищої </a:t>
            </a: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освіти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V5</a:t>
            </a:r>
            <a:endParaRPr sz="1800">
              <a:solidFill>
                <a:srgbClr val="3C4043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співпрацювати з іншими д</a:t>
            </a: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ля покращення діяльності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a58264f41_0_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Основні знання</a:t>
            </a:r>
            <a:endParaRPr/>
          </a:p>
        </p:txBody>
      </p:sp>
      <p:sp>
        <p:nvSpPr>
          <p:cNvPr id="213" name="Google Shape;213;g24a58264f41_0_3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К1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як здобувачі освіти навчаються загалом та в рамках конкретних дисциплін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К2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методи викладання та/або підтримки навчання в рамках дисциплін та рівнів освіти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К3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критичне оцінювання як основа </a:t>
            </a: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ефективної</a:t>
            </a: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 діяльності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К4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вимоги до забезпечення і покращення якості, їх використання на практиці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К5</a:t>
            </a:r>
            <a:endParaRPr sz="1800">
              <a:solidFill>
                <a:srgbClr val="3C4043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співпрацювати з іншими д</a:t>
            </a: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ля покращення діяльності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a58264f41_0_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Сфери діяльності</a:t>
            </a:r>
            <a:endParaRPr/>
          </a:p>
        </p:txBody>
      </p:sp>
      <p:sp>
        <p:nvSpPr>
          <p:cNvPr id="219" name="Google Shape;219;g24a58264f41_0_4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А</a:t>
            </a: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1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ро</a:t>
            </a: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зроблення і планування освітньої діяльності та освітньої програми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А2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викладання та підтримка навчання за рахунок відповідних методів навчання та освітнього середовища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А3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оцінювання знань та зворотний </a:t>
            </a: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зв'язок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А4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rgbClr val="F5F5F5"/>
                </a:highlight>
                <a:latin typeface="Oswald"/>
                <a:ea typeface="Oswald"/>
                <a:cs typeface="Oswald"/>
                <a:sym typeface="Oswald"/>
              </a:rPr>
              <a:t>підтримка та наставництво здобувачів освіти</a:t>
            </a:r>
            <a:endParaRPr sz="1800">
              <a:solidFill>
                <a:srgbClr val="3C4043"/>
              </a:solidFill>
              <a:highlight>
                <a:srgbClr val="F5F5F5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К5</a:t>
            </a:r>
            <a:endParaRPr sz="1800">
              <a:solidFill>
                <a:srgbClr val="3C4043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uk-UA" sz="1800">
                <a:solidFill>
                  <a:srgbClr val="3C4043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постійний професійний розвиток для покращення діяльності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181b3cc13_0_99"/>
          <p:cNvSpPr txBox="1"/>
          <p:nvPr>
            <p:ph type="title"/>
          </p:nvPr>
        </p:nvSpPr>
        <p:spPr>
          <a:xfrm>
            <a:off x="1341225" y="1266052"/>
            <a:ext cx="96441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FF0000"/>
                </a:solidFill>
                <a:highlight>
                  <a:srgbClr val="FFFFFF"/>
                </a:highlight>
              </a:rPr>
              <a:t>Тюнінг «Гармонізації освітніх</a:t>
            </a:r>
            <a:endParaRPr b="1" sz="38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FF0000"/>
                </a:solidFill>
                <a:highlight>
                  <a:srgbClr val="FFFFFF"/>
                </a:highlight>
              </a:rPr>
              <a:t>структур в Європі»</a:t>
            </a:r>
            <a:endParaRPr b="1" sz="38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FF0000"/>
                </a:solidFill>
                <a:highlight>
                  <a:srgbClr val="FFFFFF"/>
                </a:highlight>
              </a:rPr>
              <a:t>(«Tuning Educational Structures in Europe»)</a:t>
            </a:r>
            <a:endParaRPr b="1" sz="380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225" name="Google Shape;225;g24181b3cc13_0_99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226" name="Google Shape;226;g24181b3cc13_0_99"/>
          <p:cNvSpPr/>
          <p:nvPr/>
        </p:nvSpPr>
        <p:spPr>
          <a:xfrm>
            <a:off x="1126875" y="2803825"/>
            <a:ext cx="10072800" cy="5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проєкт за </a:t>
            </a:r>
            <a:r>
              <a:rPr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ініціативою</a:t>
            </a:r>
            <a:r>
              <a:rPr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університетів, метою якого є розробка універсального підходу до впровадження Болонського процесу на рівні закладів вищої освіти та предметних областей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e2e441ae6b_0_19"/>
          <p:cNvSpPr txBox="1"/>
          <p:nvPr>
            <p:ph type="title"/>
          </p:nvPr>
        </p:nvSpPr>
        <p:spPr>
          <a:xfrm>
            <a:off x="1144900" y="677002"/>
            <a:ext cx="96441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FF0000"/>
                </a:solidFill>
                <a:highlight>
                  <a:srgbClr val="FFFFFF"/>
                </a:highlight>
              </a:rPr>
              <a:t>Цикл динамічного підвищення якості</a:t>
            </a:r>
            <a:endParaRPr b="1" sz="380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232" name="Google Shape;232;g1e2e441ae6b_0_19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233" name="Google Shape;233;g1e2e441ae6b_0_19"/>
          <p:cNvSpPr/>
          <p:nvPr/>
        </p:nvSpPr>
        <p:spPr>
          <a:xfrm>
            <a:off x="523825" y="1275000"/>
            <a:ext cx="10072800" cy="5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1e2e441ae6b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438" y="1478475"/>
            <a:ext cx="7443124" cy="511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e2e61eec59_0_31"/>
          <p:cNvSpPr txBox="1"/>
          <p:nvPr>
            <p:ph type="title"/>
          </p:nvPr>
        </p:nvSpPr>
        <p:spPr>
          <a:xfrm>
            <a:off x="1200100" y="592877"/>
            <a:ext cx="96441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Закон України “Про освіту”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t/>
            </a:r>
            <a:endParaRPr b="1" sz="245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g1e2e61eec59_0_31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241" name="Google Shape;241;g1e2e61eec59_0_31"/>
          <p:cNvSpPr/>
          <p:nvPr/>
        </p:nvSpPr>
        <p:spPr>
          <a:xfrm>
            <a:off x="985750" y="1513550"/>
            <a:ext cx="10072800" cy="5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Викладацька діяльність</a:t>
            </a:r>
            <a:r>
              <a:rPr lang="uk-UA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діяльність, яка спрямована на формування знань, інших компетентностей, світогляду, </a:t>
            </a:r>
            <a:r>
              <a:rPr i="1" lang="uk-UA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розвиток інтелектуальних і творчих здібностей, емоційно-вольових та/або фізичних якостей здобувачів освіти</a:t>
            </a:r>
            <a:r>
              <a:rPr lang="uk-UA" sz="2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(лекція, семінар, тренінг, курси, майстер-клас, вебінар тощо), та яка провадиться педагогічним (науково-педагогічним) працівником, самозайнятою особою (крім осіб, яким така форма викладацької діяльності заборонена законом) або іншою фізичною особою на основі відповідного трудового або цивільно-правового договору.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e2e61eec59_0_12"/>
          <p:cNvSpPr txBox="1"/>
          <p:nvPr>
            <p:ph type="title"/>
          </p:nvPr>
        </p:nvSpPr>
        <p:spPr>
          <a:xfrm>
            <a:off x="1331200" y="4448159"/>
            <a:ext cx="96441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Закон України “Про вищу освіту”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247" name="Google Shape;247;g1e2e61eec59_0_12"/>
          <p:cNvSpPr txBox="1"/>
          <p:nvPr>
            <p:ph idx="1" type="body"/>
          </p:nvPr>
        </p:nvSpPr>
        <p:spPr>
          <a:xfrm>
            <a:off x="1131000" y="1980000"/>
            <a:ext cx="9930000" cy="2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None/>
            </a:pPr>
            <a:r>
              <a:rPr b="1" lang="uk-UA" sz="2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Індивідуальна освітня траєкторія</a:t>
            </a:r>
            <a:r>
              <a:rPr lang="uk-UA" sz="2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- персональний шлях реалізації особистісного потенціалу здобувача освіти, що формується з урахуванням його здібностей, інтересів, потреб, мотивації, можливостей і досвіду, ґрунтується на виборі здобувачем освіти видів, форм і темпу здобуття освіти, суб’єктів освітньої діяльності та запропонованих ними освітніх програм, навчальних дисциплін і рівня їх складності, методів і засобів навчання. </a:t>
            </a:r>
            <a:r>
              <a:rPr lang="uk-UA"/>
              <a:t> </a:t>
            </a:r>
            <a:endParaRPr/>
          </a:p>
        </p:txBody>
      </p:sp>
      <p:sp>
        <p:nvSpPr>
          <p:cNvPr id="248" name="Google Shape;248;g1e2e61eec59_0_12"/>
          <p:cNvSpPr/>
          <p:nvPr/>
        </p:nvSpPr>
        <p:spPr>
          <a:xfrm>
            <a:off x="1211050" y="5597751"/>
            <a:ext cx="100728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100">
                <a:solidFill>
                  <a:srgbClr val="FF0000"/>
                </a:solidFill>
                <a:highlight>
                  <a:schemeClr val="lt1"/>
                </a:highlight>
              </a:rPr>
              <a:t>Стаття 57. </a:t>
            </a:r>
            <a:r>
              <a:rPr lang="uk-UA" sz="2100">
                <a:solidFill>
                  <a:schemeClr val="dk2"/>
                </a:solidFill>
                <a:highlight>
                  <a:srgbClr val="FFFFFF"/>
                </a:highlight>
              </a:rPr>
              <a:t>Науково-педагогічні, наукові та педагогічні працівники закладу вищої освіти всіх форм власності </a:t>
            </a:r>
            <a:r>
              <a:rPr b="1" lang="uk-UA" sz="2100">
                <a:solidFill>
                  <a:schemeClr val="dk2"/>
                </a:solidFill>
                <a:highlight>
                  <a:srgbClr val="FFFFFF"/>
                </a:highlight>
              </a:rPr>
              <a:t>мають право обирати методи та засоби навчання, що забезпечують високу якість навчального процесу</a:t>
            </a:r>
            <a:endParaRPr b="1" sz="29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sp>
        <p:nvSpPr>
          <p:cNvPr id="249" name="Google Shape;249;g1e2e61eec59_0_12"/>
          <p:cNvSpPr txBox="1"/>
          <p:nvPr>
            <p:ph type="title"/>
          </p:nvPr>
        </p:nvSpPr>
        <p:spPr>
          <a:xfrm>
            <a:off x="1331200" y="789359"/>
            <a:ext cx="96441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Закон України “Про освіту”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1273938" y="508291"/>
            <a:ext cx="9644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ВИДИ ЛІДЕРСТВА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78" name="Google Shape;78;p4"/>
          <p:cNvSpPr txBox="1"/>
          <p:nvPr>
            <p:ph idx="1" type="body"/>
          </p:nvPr>
        </p:nvSpPr>
        <p:spPr>
          <a:xfrm>
            <a:off x="523836" y="1785926"/>
            <a:ext cx="9929882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1059588" y="1625702"/>
            <a:ext cx="100728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індивідуальне лідерство: </a:t>
            </a: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суб’єктом прояву лідерства виступає окрема особистість, може здійснюватися як безпосередньо стосовно себе (саморозвиток особистості), так і відносно інших осіб;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інституційне (або організаційне) лідерство: </a:t>
            </a:r>
            <a:r>
              <a:rPr lang="uk-UA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суб’єктом прояву лідерства виступає організація, може здійснюватися як безпосередньо стосовно себе (саморозвиток організації), так і стосовно інших організацій.</a:t>
            </a:r>
            <a:endParaRPr i="0" sz="25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2e61eec59_0_22"/>
          <p:cNvSpPr txBox="1"/>
          <p:nvPr>
            <p:ph type="title"/>
          </p:nvPr>
        </p:nvSpPr>
        <p:spPr>
          <a:xfrm>
            <a:off x="738175" y="9"/>
            <a:ext cx="96441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Закон України “Про вищу освіту”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255" name="Google Shape;255;g1e2e61eec59_0_22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256" name="Google Shape;256;g1e2e61eec59_0_22"/>
          <p:cNvSpPr/>
          <p:nvPr/>
        </p:nvSpPr>
        <p:spPr>
          <a:xfrm>
            <a:off x="1059600" y="1317899"/>
            <a:ext cx="10072800" cy="51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FF0000"/>
                </a:solidFill>
                <a:highlight>
                  <a:schemeClr val="lt1"/>
                </a:highlight>
              </a:rPr>
              <a:t>Стаття 58. </a:t>
            </a:r>
            <a:r>
              <a:rPr lang="uk-UA" sz="2100">
                <a:solidFill>
                  <a:schemeClr val="dk2"/>
                </a:solidFill>
                <a:highlight>
                  <a:srgbClr val="FFFFFF"/>
                </a:highlight>
              </a:rPr>
              <a:t>Науково-педагогічні, наукові та педагогічні працівники закладу вищої освіти зобов’язані:</a:t>
            </a:r>
            <a:endParaRPr sz="21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2921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100">
                <a:solidFill>
                  <a:schemeClr val="dk2"/>
                </a:solidFill>
                <a:highlight>
                  <a:srgbClr val="FFFFFF"/>
                </a:highlight>
              </a:rPr>
              <a:t>1) забезпечувати викладання на високому науково-теоретичному і методичному рівні навчальних дисциплін відповідної освітньої програми за спеціальністю, провадити наукову діяльність (для науково-педагогічних працівників);</a:t>
            </a:r>
            <a:endParaRPr sz="21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2921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uk-UA" sz="2100">
                <a:solidFill>
                  <a:schemeClr val="dk2"/>
                </a:solidFill>
                <a:highlight>
                  <a:srgbClr val="FFFFFF"/>
                </a:highlight>
              </a:rPr>
              <a:t>2) підвищувати професійний рівень, педагогічну майстерність, наукову кваліфікацію (для науково-педагогічних працівників).</a:t>
            </a:r>
            <a:endParaRPr sz="21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292100" lvl="0" marL="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100"/>
              <a:buNone/>
            </a:pPr>
            <a:r>
              <a:rPr b="1" lang="uk-UA" sz="2000">
                <a:solidFill>
                  <a:schemeClr val="dk2"/>
                </a:solidFill>
                <a:highlight>
                  <a:srgbClr val="FFFFFF"/>
                </a:highlight>
              </a:rPr>
              <a:t>Академічна доброчесність</a:t>
            </a:r>
            <a:r>
              <a:rPr lang="uk-UA" sz="2000">
                <a:solidFill>
                  <a:schemeClr val="dk2"/>
                </a:solidFill>
                <a:highlight>
                  <a:srgbClr val="FFFFFF"/>
                </a:highlight>
              </a:rPr>
              <a:t> - сукупність етичних принципів та визначених </a:t>
            </a:r>
            <a:r>
              <a:rPr lang="uk-UA" sz="2000">
                <a:solidFill>
                  <a:schemeClr val="dk2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Законом України</a:t>
            </a:r>
            <a:r>
              <a:rPr lang="uk-UA" sz="2000">
                <a:solidFill>
                  <a:schemeClr val="dk2"/>
                </a:solidFill>
                <a:highlight>
                  <a:srgbClr val="FFFFFF"/>
                </a:highlight>
              </a:rPr>
              <a:t> "Про освіту", цим Законом та іншими законами України правил, якими мають керуватися учасники освітнього процесу під час </a:t>
            </a:r>
            <a:r>
              <a:rPr lang="uk-UA" sz="2000" u="sng">
                <a:solidFill>
                  <a:schemeClr val="dk2"/>
                </a:solidFill>
                <a:highlight>
                  <a:srgbClr val="FFFFFF"/>
                </a:highlight>
              </a:rPr>
              <a:t>навчання, викладання та провадження наукової (творчої) діяльності</a:t>
            </a:r>
            <a:r>
              <a:rPr lang="uk-UA" sz="2000">
                <a:solidFill>
                  <a:schemeClr val="dk2"/>
                </a:solidFill>
                <a:highlight>
                  <a:srgbClr val="FFFFFF"/>
                </a:highlight>
              </a:rPr>
              <a:t> з метою забезпечення довіри до результатів навчання та/або наукових (творчих) досягнень.</a:t>
            </a:r>
            <a:endParaRPr sz="30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e2e441ae6b_0_7"/>
          <p:cNvSpPr txBox="1"/>
          <p:nvPr>
            <p:ph type="title"/>
          </p:nvPr>
        </p:nvSpPr>
        <p:spPr>
          <a:xfrm>
            <a:off x="952525" y="586202"/>
            <a:ext cx="96441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2950">
                <a:solidFill>
                  <a:srgbClr val="FF0000"/>
                </a:solidFill>
                <a:highlight>
                  <a:srgbClr val="FFFFFF"/>
                </a:highlight>
              </a:rPr>
              <a:t>МЕТОДИ НАВЧАННЯ</a:t>
            </a:r>
            <a:endParaRPr b="1" sz="540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262" name="Google Shape;262;g1e2e441ae6b_0_7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263" name="Google Shape;263;g1e2e441ae6b_0_7"/>
          <p:cNvSpPr/>
          <p:nvPr/>
        </p:nvSpPr>
        <p:spPr>
          <a:xfrm>
            <a:off x="523825" y="1338600"/>
            <a:ext cx="10072800" cy="5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лекції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семінари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науково-дослідні семінари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практикуми або тренінги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практичні роботи, практичні заняття в </a:t>
            </a: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групі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лабораторні роботи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заняття з </a:t>
            </a: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розв'язання</a:t>
            </a: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проблем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індивідуальні роботи під керівництвом викладача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консультації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самостійне </a:t>
            </a: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навчання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практика на робочому місці / виробнича практика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стажування / практика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польові дослідження 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дистанційне навчання (на основі паперових носіїв або ІКТ)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➢"/>
            </a:pPr>
            <a:r>
              <a:rPr b="1" lang="uk-UA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е-навчання (на основі Інтернет) тощо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e2e441ae6b_0_13"/>
          <p:cNvSpPr txBox="1"/>
          <p:nvPr>
            <p:ph type="title"/>
          </p:nvPr>
        </p:nvSpPr>
        <p:spPr>
          <a:xfrm>
            <a:off x="738175" y="522752"/>
            <a:ext cx="96441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050">
                <a:solidFill>
                  <a:srgbClr val="FF0000"/>
                </a:solidFill>
                <a:highlight>
                  <a:srgbClr val="FFFFFF"/>
                </a:highlight>
              </a:rPr>
              <a:t>ТИПИ НАВЧАЛЬНОЇ РОБОТИ</a:t>
            </a:r>
            <a:endParaRPr b="1" sz="550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269" name="Google Shape;269;g1e2e441ae6b_0_13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270" name="Google Shape;270;g1e2e441ae6b_0_13"/>
          <p:cNvSpPr/>
          <p:nvPr/>
        </p:nvSpPr>
        <p:spPr>
          <a:xfrm>
            <a:off x="523825" y="1338600"/>
            <a:ext cx="10072800" cy="5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❏"/>
            </a:pPr>
            <a:r>
              <a:rPr b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ідвідування </a:t>
            </a: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лекцій, семінарів, консультацій, лабораторних робіт та ін.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❏"/>
            </a:pP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конспектування, складання анотацій і резюме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❏"/>
            </a:pP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огляд літератури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❏"/>
            </a:pP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проведення досліджень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❏"/>
            </a:pP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виконання індивідуальних/спеціальних завдань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❏"/>
            </a:pP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відпрацювання практичних або лабораторних навичок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❏"/>
            </a:pP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написання статей, звітів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❏"/>
            </a:pP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особисте і самостійне навчання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❏"/>
            </a:pP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читання книг і статей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❏"/>
            </a:pP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участь в заняттях з вирішенні проблем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❏"/>
            </a:pP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робота разом з іншими студентами 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❏"/>
            </a:pP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підготовка і виступ з презентацією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❏"/>
            </a:pPr>
            <a:r>
              <a:rPr b="1" lang="uk-UA" sz="2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навчання конструктивній критиці роботи інших тощо</a:t>
            </a:r>
            <a:endParaRPr b="1"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181b3cc13_0_113"/>
          <p:cNvSpPr txBox="1"/>
          <p:nvPr>
            <p:ph type="title"/>
          </p:nvPr>
        </p:nvSpPr>
        <p:spPr>
          <a:xfrm>
            <a:off x="1273938" y="680391"/>
            <a:ext cx="9644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EMI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276" name="Google Shape;276;g24181b3cc13_0_113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277" name="Google Shape;277;g24181b3cc13_0_113"/>
          <p:cNvSpPr/>
          <p:nvPr/>
        </p:nvSpPr>
        <p:spPr>
          <a:xfrm>
            <a:off x="985500" y="1421825"/>
            <a:ext cx="10072800" cy="5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lphaU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Методи побудови роботи в групі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lphaU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Метод ділової (рольової) гри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lphaU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Цифрове навчання, KAHOOT, mentimeter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lphaU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Наукові семінари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lphaU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Заняття з розв’язання проблем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lphaU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Concept Maps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lphaU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Метод креативного мислення, критичного мислення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lphaU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Мозковий штурм (brainstorming)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lphaU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Резюме відповіді іншого студента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lphaU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Мистецтво ставити запитання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lphaU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Метод проведення студентами семінарів, конференцій та ін.</a:t>
            </a:r>
            <a:endParaRPr b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4181b3cc13_0_113"/>
          <p:cNvSpPr txBox="1"/>
          <p:nvPr/>
        </p:nvSpPr>
        <p:spPr>
          <a:xfrm>
            <a:off x="687200" y="6147000"/>
            <a:ext cx="110262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Дистанційне навчання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e2e441ae6b_0_0"/>
          <p:cNvSpPr txBox="1"/>
          <p:nvPr>
            <p:ph type="title"/>
          </p:nvPr>
        </p:nvSpPr>
        <p:spPr>
          <a:xfrm>
            <a:off x="1060738" y="638341"/>
            <a:ext cx="9644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900">
                <a:solidFill>
                  <a:srgbClr val="FF0000"/>
                </a:solidFill>
                <a:highlight>
                  <a:schemeClr val="lt1"/>
                </a:highlight>
              </a:rPr>
              <a:t>Сучасні </a:t>
            </a:r>
            <a:r>
              <a:rPr b="1" lang="uk-UA" sz="3900">
                <a:solidFill>
                  <a:srgbClr val="0000FF"/>
                </a:solidFill>
                <a:highlight>
                  <a:schemeClr val="lt1"/>
                </a:highlight>
              </a:rPr>
              <a:t>методи викладання</a:t>
            </a:r>
            <a:endParaRPr b="1" sz="39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284" name="Google Shape;284;g1e2e441ae6b_0_0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285" name="Google Shape;285;g1e2e441ae6b_0_0"/>
          <p:cNvSpPr/>
          <p:nvPr/>
        </p:nvSpPr>
        <p:spPr>
          <a:xfrm>
            <a:off x="1059600" y="1379750"/>
            <a:ext cx="10072800" cy="5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Методи побудови роботи в групі;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Метод ділової (рольової) гри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Електронне навчання; KAHOOT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Наукові семінари;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Заняття з розв’язання проблем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Concept Maps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Метод креативного мислення, критичного мислення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Мозковий штурм (brainstorming)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Резюме відповіді іншого студента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Мистецтво ставити запитання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Метод проведення студентами семінарів, конференцій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t/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Педагогічне колесо Керінгтона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e2e61eec59_0_0"/>
          <p:cNvSpPr txBox="1"/>
          <p:nvPr>
            <p:ph type="title"/>
          </p:nvPr>
        </p:nvSpPr>
        <p:spPr>
          <a:xfrm>
            <a:off x="1200963" y="736491"/>
            <a:ext cx="9644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FF0000"/>
                </a:solidFill>
                <a:highlight>
                  <a:schemeClr val="lt1"/>
                </a:highlight>
              </a:rPr>
              <a:t>Навчання</a:t>
            </a: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 </a:t>
            </a: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на засадах лідерства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291" name="Google Shape;291;g1e2e61eec59_0_0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292" name="Google Shape;292;g1e2e61eec59_0_0"/>
          <p:cNvSpPr/>
          <p:nvPr/>
        </p:nvSpPr>
        <p:spPr>
          <a:xfrm>
            <a:off x="1059600" y="1898650"/>
            <a:ext cx="10072800" cy="5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rabi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Обговорення зі студентом фідбеку (відгуку)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rabi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Міждисциплінарні програми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rabi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Зосередження на розвитку дослідницьких здібностей студента / активне залучення студентів до дослідницької роботи викладачів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e2e61eec59_0_6"/>
          <p:cNvSpPr txBox="1"/>
          <p:nvPr>
            <p:ph type="title"/>
          </p:nvPr>
        </p:nvSpPr>
        <p:spPr>
          <a:xfrm>
            <a:off x="952513" y="778566"/>
            <a:ext cx="9644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FF0000"/>
                </a:solidFill>
                <a:highlight>
                  <a:schemeClr val="lt1"/>
                </a:highlight>
              </a:rPr>
              <a:t>Викладання </a:t>
            </a: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на засадах лідерства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298" name="Google Shape;298;g1e2e61eec59_0_6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299" name="Google Shape;299;g1e2e61eec59_0_6"/>
          <p:cNvSpPr/>
          <p:nvPr/>
        </p:nvSpPr>
        <p:spPr>
          <a:xfrm>
            <a:off x="952525" y="1785925"/>
            <a:ext cx="10072800" cy="5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rabi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Інноваційні інструменти </a:t>
            </a: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викладання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rabi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Активне навчання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rabi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Студентоцентроване навчання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rabi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Зворотний </a:t>
            </a: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зв'язок</a:t>
            </a: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та оцінка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AutoNum type="arabicPeriod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Ефективна розробка курсів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49865ad70a_3_0"/>
          <p:cNvSpPr txBox="1"/>
          <p:nvPr>
            <p:ph type="title"/>
          </p:nvPr>
        </p:nvSpPr>
        <p:spPr>
          <a:xfrm>
            <a:off x="1130863" y="722466"/>
            <a:ext cx="9644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Глибинний підхід до</a:t>
            </a: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 навчання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305" name="Google Shape;305;g249865ad70a_3_0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306" name="Google Shape;306;g249865ad70a_3_0"/>
          <p:cNvSpPr/>
          <p:nvPr/>
        </p:nvSpPr>
        <p:spPr>
          <a:xfrm>
            <a:off x="916525" y="1548025"/>
            <a:ext cx="10072800" cy="5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❖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Чітко визначені очікування викладача;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❖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Критерії оцінювання знань чітко корелюються із завданням програми;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❖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Існує </a:t>
            </a: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зворотній</a:t>
            </a: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зв'язок щодо прогресу в навчанні;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❖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Академічна автономія, довготривале залучення студента у завдання навчання;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❖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Мотивація;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❖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Інтерес до отримання додаткових знань з дисципліни;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❖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Можливість варіативних методів та змісту викладання замість великої кількості матеріалу;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❖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Викладання та оцінювання знань, які показують особисту приналежність до предмету та підкреслюють його значимість для студента (-ки)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4a58264f41_0_0"/>
          <p:cNvSpPr txBox="1"/>
          <p:nvPr>
            <p:ph type="title"/>
          </p:nvPr>
        </p:nvSpPr>
        <p:spPr>
          <a:xfrm>
            <a:off x="738163" y="315766"/>
            <a:ext cx="9644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Викладання на засадах лідерства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312" name="Google Shape;312;g24a58264f41_0_0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313" name="Google Shape;313;g24a58264f41_0_0"/>
          <p:cNvSpPr/>
          <p:nvPr/>
        </p:nvSpPr>
        <p:spPr>
          <a:xfrm>
            <a:off x="523825" y="874850"/>
            <a:ext cx="10072800" cy="5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➢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Студент отримує знання через аналіз та синтез інформації, інтегруючи їх із загальними здібностями комунікації, критичного мислення та вирішення проблем;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➢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Студенти активно залучені в освітній процес;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➢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Роль викладача – розвивати та допомагати студентам, розкрити потенціал кожного, надихати та спрямовувати на результат;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➢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Міждисциплінарне навчання;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➢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Освітнє середовище корпоративне, командне та підтримуюче один одного;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➢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Зосередження на розвитку студентських дослідницьких здібностей, таких як огляд літератури;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➢"/>
            </a:pPr>
            <a:r>
              <a:rPr b="1"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Активне залучення студентів до дослідницької роботи викладачів.</a:t>
            </a:r>
            <a:endParaRPr b="1"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4181b3cc13_0_127"/>
          <p:cNvSpPr txBox="1"/>
          <p:nvPr>
            <p:ph type="title"/>
          </p:nvPr>
        </p:nvSpPr>
        <p:spPr>
          <a:xfrm>
            <a:off x="1130850" y="536357"/>
            <a:ext cx="96276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Лідерство в діяльності викладача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319" name="Google Shape;319;g24181b3cc13_0_127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320" name="Google Shape;320;g24181b3cc13_0_127"/>
          <p:cNvSpPr/>
          <p:nvPr/>
        </p:nvSpPr>
        <p:spPr>
          <a:xfrm>
            <a:off x="908238" y="2025402"/>
            <a:ext cx="100728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arenR"/>
            </a:pPr>
            <a:r>
              <a:rPr b="1"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Викладання для лідерства освітньої галузі, розвитку економіки знань; викладання для лідерства студентів;</a:t>
            </a:r>
            <a:endParaRPr b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arenR"/>
            </a:pPr>
            <a:r>
              <a:rPr b="1"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Викладання для лідерства університету;</a:t>
            </a:r>
            <a:endParaRPr b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arenR"/>
            </a:pPr>
            <a:r>
              <a:rPr b="1"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Викладання для  індивідуального лідерства </a:t>
            </a:r>
            <a:r>
              <a:rPr i="1"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(професійний та особистісний розвиток, просування по службі) </a:t>
            </a:r>
            <a:endParaRPr i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e608cd3a3_0_0"/>
          <p:cNvSpPr txBox="1"/>
          <p:nvPr>
            <p:ph type="title"/>
          </p:nvPr>
        </p:nvSpPr>
        <p:spPr>
          <a:xfrm>
            <a:off x="1185600" y="336975"/>
            <a:ext cx="9820800" cy="24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uk-UA" sz="2600"/>
              <a:t>Освітнє лідерство </a:t>
            </a:r>
            <a:r>
              <a:rPr lang="uk-UA" sz="2600"/>
              <a:t>(</a:t>
            </a:r>
            <a:r>
              <a:rPr i="1" lang="uk-UA" sz="2600"/>
              <a:t>англ.</a:t>
            </a:r>
            <a:r>
              <a:rPr b="1" i="1" lang="uk-UA" sz="2600"/>
              <a:t> </a:t>
            </a:r>
            <a:r>
              <a:rPr b="1" lang="uk-UA" sz="2600"/>
              <a:t>education leadership</a:t>
            </a:r>
            <a:r>
              <a:rPr lang="uk-UA" sz="2600"/>
              <a:t>) - нова управлінська парадигма, яка є орієнтиром і механізмом для здійснення реформ у сфері освіти в умовах сучасних суспільних трансформацій. </a:t>
            </a:r>
            <a:endParaRPr sz="26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sz="2000"/>
          </a:p>
        </p:txBody>
      </p:sp>
      <p:sp>
        <p:nvSpPr>
          <p:cNvPr id="85" name="Google Shape;85;g24e608cd3a3_0_0"/>
          <p:cNvSpPr txBox="1"/>
          <p:nvPr/>
        </p:nvSpPr>
        <p:spPr>
          <a:xfrm>
            <a:off x="1185600" y="1948275"/>
            <a:ext cx="10113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>
                <a:solidFill>
                  <a:srgbClr val="FF0000"/>
                </a:solidFill>
              </a:rPr>
              <a:t>Національний освітній глосарій: вища освіта / 3-е вид., перероб. і доп. / авт.-уклад. : В. М. Захарченко, С. А. Калашнікова, В. І. Луговий, А. В. Ставицький, Ю. М. Рашкевич, Ж. В. Таланова / За ред. В.Г.Кременя.– К. : ТОВ «Видавничий дім «Плеяди», 2020.– 100 с.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6" name="Google Shape;86;g24e608cd3a3_0_0"/>
          <p:cNvSpPr txBox="1"/>
          <p:nvPr/>
        </p:nvSpPr>
        <p:spPr>
          <a:xfrm>
            <a:off x="1266450" y="3153175"/>
            <a:ext cx="96591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600">
                <a:latin typeface="Calibri"/>
                <a:ea typeface="Calibri"/>
                <a:cs typeface="Calibri"/>
                <a:sym typeface="Calibri"/>
              </a:rPr>
              <a:t>Освітнє лідерство існує в декількох взаємопов’язаних вимірах:</a:t>
            </a:r>
            <a:endParaRPr i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i="1" lang="uk-UA" sz="2600" u="sng">
                <a:latin typeface="Calibri"/>
                <a:ea typeface="Calibri"/>
                <a:cs typeface="Calibri"/>
                <a:sym typeface="Calibri"/>
              </a:rPr>
              <a:t>лідерство освіти</a:t>
            </a:r>
            <a:r>
              <a:rPr i="1" lang="uk-UA" sz="2600">
                <a:latin typeface="Calibri"/>
                <a:ea typeface="Calibri"/>
                <a:cs typeface="Calibri"/>
                <a:sym typeface="Calibri"/>
              </a:rPr>
              <a:t>, яке забезпечується державною політикою щодо пріоритетного розвитку сфери освіти;</a:t>
            </a:r>
            <a:endParaRPr i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i="1" lang="uk-UA" sz="2600" u="sng">
                <a:latin typeface="Calibri"/>
                <a:ea typeface="Calibri"/>
                <a:cs typeface="Calibri"/>
                <a:sym typeface="Calibri"/>
              </a:rPr>
              <a:t>лідерство для освіти</a:t>
            </a:r>
            <a:r>
              <a:rPr i="1" lang="uk-UA" sz="2600">
                <a:latin typeface="Calibri"/>
                <a:ea typeface="Calibri"/>
                <a:cs typeface="Calibri"/>
                <a:sym typeface="Calibri"/>
              </a:rPr>
              <a:t>, на яке спрямовується діяльність закладів вищої освіти та учасників освітнього процесу задля розвитку освіти;</a:t>
            </a:r>
            <a:endParaRPr i="1"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-"/>
            </a:pPr>
            <a:r>
              <a:rPr i="1" lang="uk-UA" sz="2600" u="sng">
                <a:latin typeface="Calibri"/>
                <a:ea typeface="Calibri"/>
                <a:cs typeface="Calibri"/>
                <a:sym typeface="Calibri"/>
              </a:rPr>
              <a:t>лідерство в освіті,</a:t>
            </a:r>
            <a:r>
              <a:rPr i="1" lang="uk-UA" sz="2600">
                <a:latin typeface="Calibri"/>
                <a:ea typeface="Calibri"/>
                <a:cs typeface="Calibri"/>
                <a:sym typeface="Calibri"/>
              </a:rPr>
              <a:t> зокрема, становлення ЗВО-лідерів та університетів світового класу.</a:t>
            </a:r>
            <a:endParaRPr i="1"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4181b3cc13_0_31"/>
          <p:cNvSpPr txBox="1"/>
          <p:nvPr>
            <p:ph type="title"/>
          </p:nvPr>
        </p:nvSpPr>
        <p:spPr>
          <a:xfrm>
            <a:off x="1046725" y="536357"/>
            <a:ext cx="96276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МОЖЛИВОСТІ ДЛЯ СТУДЕНТА=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ВИКЛИКИ ДЛЯ ВИКЛАДАЧА</a:t>
            </a: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 ?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326" name="Google Shape;326;g24181b3cc13_0_31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327" name="Google Shape;327;g24181b3cc13_0_31"/>
          <p:cNvSpPr/>
          <p:nvPr/>
        </p:nvSpPr>
        <p:spPr>
          <a:xfrm>
            <a:off x="964363" y="2067477"/>
            <a:ext cx="100728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заклади вищої освіти стають більш різноманітними за своїми місіями;</a:t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розмаїття способів надання освітніх послуг;</a:t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цифровізація освіти;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зростання інтернаціоналізації;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визнання результатів неформальної/інформальної освіти;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гнучкі освітні траєкторії;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змінюється роль викладача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4181b3cc13_0_69"/>
          <p:cNvSpPr txBox="1"/>
          <p:nvPr>
            <p:ph type="title"/>
          </p:nvPr>
        </p:nvSpPr>
        <p:spPr>
          <a:xfrm>
            <a:off x="960775" y="564407"/>
            <a:ext cx="96276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ЗАГРОЗИ / СЛАБКІ СТОРОНИ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333" name="Google Shape;333;g24181b3cc13_0_69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334" name="Google Shape;334;g24181b3cc13_0_69"/>
          <p:cNvSpPr/>
          <p:nvPr/>
        </p:nvSpPr>
        <p:spPr>
          <a:xfrm>
            <a:off x="1059588" y="1785927"/>
            <a:ext cx="100728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воєнні дії на території України;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низький престиж </a:t>
            </a: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професії &amp; </a:t>
            </a: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оплата праці професії викладача;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i="1"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brain drain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переважання виконавчої мотивації над креативною;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професійне вигорання;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50">
                <a:solidFill>
                  <a:srgbClr val="212126"/>
                </a:solidFill>
                <a:highlight>
                  <a:schemeClr val="dk1"/>
                </a:highlight>
              </a:rPr>
              <a:t>Професійне вигорання — це виснаження емоційних, розумових і енергетичних ресурсів людини, яке розвивається на тлі сильного хронічного стресу в роботі. Виявляється повною втратою інтересу до професійної діяльності і відчуттям безглуздості подальшого розвитку, відсутністю сил і бажання займатися відповідною діяльністю.</a:t>
            </a:r>
            <a:endParaRPr sz="3300">
              <a:solidFill>
                <a:schemeClr val="dk2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недостатньо розвинена/</a:t>
            </a:r>
            <a:r>
              <a:rPr lang="uk-UA" sz="28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втрачена</a:t>
            </a: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культура якості освіти;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●"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невідповідність очікувань викладачів/готовності викладачів очікуванням/потребам студентів</a:t>
            </a:r>
            <a:endParaRPr i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181b3cc13_0_38"/>
          <p:cNvSpPr txBox="1"/>
          <p:nvPr>
            <p:ph type="title"/>
          </p:nvPr>
        </p:nvSpPr>
        <p:spPr>
          <a:xfrm>
            <a:off x="1046713" y="736491"/>
            <a:ext cx="9644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ВИКЛАДАЧ-ЛІДЕР</a:t>
            </a: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 (І)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в світлі студентоцентрованого навчання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340" name="Google Shape;340;g24181b3cc13_0_38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341" name="Google Shape;341;g24181b3cc13_0_38"/>
          <p:cNvSpPr/>
          <p:nvPr/>
        </p:nvSpPr>
        <p:spPr>
          <a:xfrm>
            <a:off x="1115700" y="1681350"/>
            <a:ext cx="10072800" cy="57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гнучко використовує різноманітні педагогічні/андрагогічні методи;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регулярно оцінює та коригує педагогічні методи/методи навчання;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підтримує відчуття автономності у того, хто навчається, забезпечуючи йому відповідний супровід і підтримку;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сприяє взаємній повазі у стосунках «студент-викладач»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Студенти отримують відгук, який, за необхідності, супроводжується порадами щодо освітнього процесу.</a:t>
            </a:r>
            <a:endParaRPr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Oцінювання є послідовним і чесно застосовується до всіх студентів та проводиться відповідно до встановлених процедур.</a:t>
            </a:r>
            <a:endParaRPr i="1"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4181b3cc13_0_61"/>
          <p:cNvSpPr txBox="1"/>
          <p:nvPr>
            <p:ph type="title"/>
          </p:nvPr>
        </p:nvSpPr>
        <p:spPr>
          <a:xfrm>
            <a:off x="1273938" y="343816"/>
            <a:ext cx="9644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ВИКЛАДАЧ-ЛІДЕР (ІІ)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347" name="Google Shape;347;g24181b3cc13_0_61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348" name="Google Shape;348;g24181b3cc13_0_61"/>
          <p:cNvSpPr/>
          <p:nvPr/>
        </p:nvSpPr>
        <p:spPr>
          <a:xfrm>
            <a:off x="972600" y="986725"/>
            <a:ext cx="10072800" cy="5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b="1" i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використовує інноваційні методи викладання;</a:t>
            </a:r>
            <a:endParaRPr b="1" i="1" sz="26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b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вміє ефективно комунікувати (доносити знання/надавати фідбек);</a:t>
            </a:r>
            <a:endParaRPr b="1" sz="26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b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висококваліфікований педагог/андрагог та психолог;</a:t>
            </a:r>
            <a:endParaRPr b="1" sz="26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b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вміє спілкуватися/працювати в міжкультурному середовищі;</a:t>
            </a:r>
            <a:endParaRPr b="1" sz="26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b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розуміє/розділяє цінності здобувачів освіти;</a:t>
            </a:r>
            <a:endParaRPr b="1" sz="26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b="1" i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є тьютором, ментором;</a:t>
            </a:r>
            <a:endParaRPr b="1" i="1" sz="26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b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здатний створювати/підтримувати </a:t>
            </a:r>
            <a:r>
              <a:rPr b="1" i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learning community / learning environment</a:t>
            </a:r>
            <a:r>
              <a:rPr b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;  планує заняття;</a:t>
            </a:r>
            <a:endParaRPr b="1" sz="26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b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професіонал-практик/активний науковець;</a:t>
            </a:r>
            <a:endParaRPr b="1" sz="26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b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неперервно професійно розвивається;</a:t>
            </a:r>
            <a:endParaRPr b="1" sz="26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b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користується авторитетом (знання, поведінка, імідж, зовнішній вигляд, емоційний інтелект);</a:t>
            </a:r>
            <a:endParaRPr b="1" sz="26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</a:pPr>
            <a:r>
              <a:rPr b="1" lang="uk-UA" sz="26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діє соціально відповідально та свідомо</a:t>
            </a:r>
            <a:endParaRPr b="1" sz="26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4181b3cc13_0_82"/>
          <p:cNvSpPr txBox="1"/>
          <p:nvPr>
            <p:ph type="title"/>
          </p:nvPr>
        </p:nvSpPr>
        <p:spPr>
          <a:xfrm>
            <a:off x="952513" y="806416"/>
            <a:ext cx="9644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ВИКЛАДАЧ-ЛІДЕР (ІІІ)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354" name="Google Shape;354;g24181b3cc13_0_82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355" name="Google Shape;355;g24181b3cc13_0_82"/>
          <p:cNvSpPr/>
          <p:nvPr/>
        </p:nvSpPr>
        <p:spPr>
          <a:xfrm>
            <a:off x="523825" y="1391750"/>
            <a:ext cx="10072800" cy="5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0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має позитивну мотивацію</a:t>
            </a:r>
            <a:endParaRPr b="1" sz="3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0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(матеріальний аспект; соціальний аспект; освітнє середовище; знання/культура; можливості професійного зростання)</a:t>
            </a:r>
            <a:endParaRPr b="1" sz="3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8"/>
          <p:cNvSpPr txBox="1"/>
          <p:nvPr>
            <p:ph idx="1" type="body"/>
          </p:nvPr>
        </p:nvSpPr>
        <p:spPr>
          <a:xfrm>
            <a:off x="839625" y="1316400"/>
            <a:ext cx="9544200" cy="4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40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5824"/>
              <a:buNone/>
            </a:pPr>
            <a:r>
              <a:t/>
            </a:r>
            <a:endParaRPr b="1" sz="5635"/>
          </a:p>
          <a:p>
            <a:pPr indent="-228600" lvl="0" marL="2286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95824"/>
              <a:buNone/>
            </a:pPr>
            <a:r>
              <a:rPr b="1" lang="uk-UA" sz="5635"/>
              <a:t>ДЯКУЮ ЗА УВАГУ !</a:t>
            </a:r>
            <a:endParaRPr b="1" sz="5635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5400"/>
          </a:p>
          <a:p>
            <a:pPr indent="-228600" lvl="0" marL="2286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5400"/>
          </a:p>
          <a:p>
            <a:pPr indent="-228600" lvl="0" marL="22860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k-UA" sz="5400"/>
              <a:t>Контактні дані: </a:t>
            </a:r>
            <a:r>
              <a:rPr b="1" lang="uk-UA" sz="54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eskuybeda@gmail.com</a:t>
            </a:r>
            <a:endParaRPr b="1" sz="5400"/>
          </a:p>
          <a:p>
            <a:pPr indent="-228600" lvl="0" marL="228600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111834"/>
              <a:buNone/>
            </a:pPr>
            <a:r>
              <a:rPr b="1" lang="uk-UA" sz="4828">
                <a:latin typeface="Arial"/>
                <a:ea typeface="Arial"/>
                <a:cs typeface="Arial"/>
                <a:sym typeface="Arial"/>
              </a:rPr>
              <a:t>https://www.facebook.com/olena.skuibida.1</a:t>
            </a:r>
            <a:endParaRPr b="1" sz="4828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181b3cc13_0_24"/>
          <p:cNvSpPr txBox="1"/>
          <p:nvPr>
            <p:ph type="title"/>
          </p:nvPr>
        </p:nvSpPr>
        <p:spPr>
          <a:xfrm>
            <a:off x="1200963" y="522316"/>
            <a:ext cx="9644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ОСНОВНИЙ ТРЕНД 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92" name="Google Shape;92;g24181b3cc13_0_24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93" name="Google Shape;93;g24181b3cc13_0_24"/>
          <p:cNvSpPr/>
          <p:nvPr/>
        </p:nvSpPr>
        <p:spPr>
          <a:xfrm>
            <a:off x="986613" y="1527752"/>
            <a:ext cx="100728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Студентоцентрований підхід (англ. student-centered approach/ learner-centered approach) </a:t>
            </a:r>
            <a:r>
              <a:rPr lang="uk-UA" sz="28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передбачає розроблення освітніх програм, що базуються на результатах навчання та враховують пріоритети студентів;</a:t>
            </a:r>
            <a:endParaRPr sz="2800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ґрунтується на реалістичності запланованого навчального навантаження, яке узгоджується із тривалістю освітньої програми;</a:t>
            </a:r>
            <a:endParaRPr sz="2800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передбачає можливість гнучких навчальних траєкторій та визнання компетентностей, набутих поза формальними освітніми програмами.</a:t>
            </a:r>
            <a:endParaRPr sz="2800">
              <a:solidFill>
                <a:schemeClr val="dk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При цьому здобувачам освіти надаються більші можливості щодо вибору змісту, темпу, способу та місця навчання,  враховуються індивідуальні освітні потреби.</a:t>
            </a:r>
            <a:endParaRPr i="1" sz="25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181b3cc13_0_54"/>
          <p:cNvSpPr txBox="1"/>
          <p:nvPr>
            <p:ph type="title"/>
          </p:nvPr>
        </p:nvSpPr>
        <p:spPr>
          <a:xfrm>
            <a:off x="1172938" y="676566"/>
            <a:ext cx="96441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ОСНОВНИЙ БЕКГРАУНД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99" name="Google Shape;99;g24181b3cc13_0_54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00" name="Google Shape;100;g24181b3cc13_0_54"/>
          <p:cNvSpPr/>
          <p:nvPr/>
        </p:nvSpPr>
        <p:spPr>
          <a:xfrm>
            <a:off x="958588" y="1681802"/>
            <a:ext cx="100728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Масовізація вищої освіти </a:t>
            </a:r>
            <a:r>
              <a:rPr i="1"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(різноманітність студентів та їх потреб)</a:t>
            </a:r>
            <a:endParaRPr i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uk-UA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аклади вищої освіти стають більш різноманітними за своїми місіями, способами надання освіти та співпраці за стейкхолдерами, включаючи зростання інтернаціоналізації, цифрове навчання, інклюзію.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181b3cc13_0_46"/>
          <p:cNvSpPr txBox="1"/>
          <p:nvPr>
            <p:ph type="title"/>
          </p:nvPr>
        </p:nvSpPr>
        <p:spPr>
          <a:xfrm>
            <a:off x="1144875" y="718659"/>
            <a:ext cx="96441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ПІДВАЛИНИ студентоцентрованого навчання, викладання та оцінювання 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106" name="Google Shape;106;g24181b3cc13_0_46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07" name="Google Shape;107;g24181b3cc13_0_46"/>
          <p:cNvSpPr/>
          <p:nvPr/>
        </p:nvSpPr>
        <p:spPr>
          <a:xfrm>
            <a:off x="523813" y="2398652"/>
            <a:ext cx="100728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 u="sng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Льовенське комюніке (2009):</a:t>
            </a:r>
            <a:endParaRPr b="1" sz="2800" u="sng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«Студентоцентроване навчання вимагає посилення ролі тих, хто навчається, нових підходів до викладання та навчання, створення ефективних структур підтримки та рекомендацій, а також розробки навчальних програм, сфокусованих, та тих, хто навчається на всіх трьох рівнях»</a:t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e608cd3a3_0_8"/>
          <p:cNvSpPr txBox="1"/>
          <p:nvPr>
            <p:ph type="title"/>
          </p:nvPr>
        </p:nvSpPr>
        <p:spPr>
          <a:xfrm>
            <a:off x="1144875" y="718659"/>
            <a:ext cx="96441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ПІДВАЛИНИ студентоцентрованого навчання, викладання та оцінювання 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113" name="Google Shape;113;g24e608cd3a3_0_8"/>
          <p:cNvSpPr txBox="1"/>
          <p:nvPr>
            <p:ph idx="1" type="body"/>
          </p:nvPr>
        </p:nvSpPr>
        <p:spPr>
          <a:xfrm>
            <a:off x="523836" y="1785926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14" name="Google Shape;114;g24e608cd3a3_0_8"/>
          <p:cNvSpPr/>
          <p:nvPr/>
        </p:nvSpPr>
        <p:spPr>
          <a:xfrm>
            <a:off x="523813" y="2398652"/>
            <a:ext cx="100728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 u="sng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Бухарестське комюніке (2012): </a:t>
            </a:r>
            <a:r>
              <a:rPr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«Ми підтверджуємо нашу підтримку студентоцентрованому навчанню у вищій освіті, яке базується на інноваційних методах викладання та активному залученню студентів у навчальний процес. Здобуття вищої освіти повинне бути відкритим процесом, у якому студенти розвивають інтелектуальну незалежність та особистісне самоствердження поряд із здобуттям нових знань та навичок. У процесі академічного навчання та досліджень студенти оволодівають здатністю до самостійної оцінки ситуації, яка базується на принципах критичного мислення»</a:t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181b3cc13_0_120"/>
          <p:cNvSpPr txBox="1"/>
          <p:nvPr>
            <p:ph type="title"/>
          </p:nvPr>
        </p:nvSpPr>
        <p:spPr>
          <a:xfrm>
            <a:off x="1144900" y="746709"/>
            <a:ext cx="96441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t/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t/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Стандарти і рекомендації щодо забезпечення якості в Європейському просторі вищої освіти (ESG)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1" lang="uk-UA" sz="3800">
                <a:solidFill>
                  <a:srgbClr val="0000FF"/>
                </a:solidFill>
                <a:highlight>
                  <a:schemeClr val="lt1"/>
                </a:highlight>
              </a:rPr>
              <a:t>Standards and Guidelines for Quality Assurance in the European Higher Education Area (ESG)</a:t>
            </a:r>
            <a:endParaRPr b="1" sz="38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120" name="Google Shape;120;g24181b3cc13_0_120"/>
          <p:cNvSpPr txBox="1"/>
          <p:nvPr>
            <p:ph idx="1" type="body"/>
          </p:nvPr>
        </p:nvSpPr>
        <p:spPr>
          <a:xfrm>
            <a:off x="523836" y="2252551"/>
            <a:ext cx="9930000" cy="4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175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3175" lvl="0" marL="0" rtl="0" algn="just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uk-UA"/>
              <a:t> </a:t>
            </a:r>
            <a:endParaRPr/>
          </a:p>
        </p:txBody>
      </p:sp>
      <p:sp>
        <p:nvSpPr>
          <p:cNvPr id="121" name="Google Shape;121;g24181b3cc13_0_120"/>
          <p:cNvSpPr/>
          <p:nvPr/>
        </p:nvSpPr>
        <p:spPr>
          <a:xfrm>
            <a:off x="1059600" y="3429001"/>
            <a:ext cx="10072800" cy="27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зосереджені на забезпеченні якості стосовно навчання і викладання у вищій освіті, включаючи навчальне середовище та відповідні зв’язки з дослідженнями та інноваціями;</a:t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встановлюють спільні рамки щодо систем забезпечення якості для навчання і викладання на європейському, національному та інституційному рівнях</a:t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uk-UA" sz="2800" u="sng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Єреванське комюніке (2015)</a:t>
            </a:r>
            <a:endParaRPr b="1" sz="2800" u="sng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2020-10-09T09:25:00Z</dcterms:created>
  <dc:creator>Користувач Windows</dc:creator>
</cp:coreProperties>
</file>