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rasmus-plus.ec.europa.eu/programme-guide/part-b/key-action-1/virtual-exchanges" TargetMode="External"/><Relationship Id="rId3" Type="http://schemas.openxmlformats.org/officeDocument/2006/relationships/hyperlink" Target="https://www.unicollaboration.org/wp-content/uploads/2020/09/Position-paper-on-Blended-Mobility.pdf" TargetMode="External"/><Relationship Id="rId4" Type="http://schemas.openxmlformats.org/officeDocument/2006/relationships/hyperlink" Target="https://umdearborn.edu/global-education/collaborative-online-international-learning-coil#:~:text=Collaborative%20Online%20International%20Learning%20(COIL)%2C%20a%20type%20of%20virtual,collaboration%20to%20increase%20intercultural%20competence" TargetMode="External"/><Relationship Id="rId5" Type="http://schemas.openxmlformats.org/officeDocument/2006/relationships/hyperlink" Target="https://international.univie.ac.at/en/international-cooperation-and-networks/coil-virtual-exchange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a95f2317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a95f231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806fb4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a806fb4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a472480f9_0_100:notes"/>
          <p:cNvSpPr/>
          <p:nvPr>
            <p:ph idx="2" type="sldImg"/>
          </p:nvPr>
        </p:nvSpPr>
        <p:spPr>
          <a:xfrm>
            <a:off x="47342" y="685506"/>
            <a:ext cx="676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a472480f9_0_100:notes"/>
          <p:cNvSpPr txBox="1"/>
          <p:nvPr>
            <p:ph idx="1" type="body"/>
          </p:nvPr>
        </p:nvSpPr>
        <p:spPr>
          <a:xfrm>
            <a:off x="685802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a472480f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a472480f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a472480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a472480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 навчальний процес, у якому викладачі будь-якої дисципліни використовують онлайн-технології для сприяння постійній співпраці студентів для підвищення міжкультурної компетентності. </a:t>
            </a:r>
            <a:r>
              <a:rPr lang="en" sz="1200">
                <a:solidFill>
                  <a:srgbClr val="131516"/>
                </a:solidFill>
                <a:highlight>
                  <a:srgbClr val="FAFAFA"/>
                </a:highlight>
              </a:rPr>
              <a:t>Traditionally, COIL has taken place across national boundaries, but this process is ideal for bringing together any intercultural pairings where in-person contact is not practical. </a:t>
            </a:r>
            <a:endParaRPr sz="1200">
              <a:solidFill>
                <a:srgbClr val="131516"/>
              </a:solidFill>
              <a:highlight>
                <a:srgbClr val="FAFAFA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a472480f9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a472480f9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Європейська комісія нещодавно прийняла План дій цифрової освіти, який включає 11 заходів для підтримки використання технологій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та розвиток цифрових компетентностей в освіті. План дій містить три пріоритети, серед яких 1) краще використання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цифрових технологій для викладання та навчання, 2) розвиток цифрових компетенцій і навичок і 3) покращення освіти через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кращий аналіз даних і прогнозування. COIL відповідає плану дій, оскільки передбачає інноваційне використання цифрових технологій в освіті, а також дозволяє розвивати як педагогів, так і цифрові компетенції учнів.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Студенти між собою спілкуються, очікується імплементація спільних проектів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5156"/>
                </a:solidFill>
                <a:highlight>
                  <a:srgbClr val="FFFFFF"/>
                </a:highlight>
              </a:rPr>
              <a:t>By learning how to interact better with people from different backgrounds you'll also learn valuable communication skills, effective time management, conflict management and teamwork, both virtually and in-person.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a83384e5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a83384e5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Віртуальний обмін може перейти в мобільність (приклад)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https://erasmus-plus.ec.europa.eu/programme-guide/part-b/key-action-1/virtual-exchanges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Розвиток м’яких навичок - фокус на командній роботі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https://www.unicollaboration.org/wp-content/uploads/2020/09/Position-paper-on-Blended-Mobility.pdf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https://umdearborn.edu/global-education/collaborative-online-international-learning-coil#:~:text=Collaborative%20Online%20International%20Learning%20(COIL)%2C%20a%20type%20of%20virtual,collaboration%20to%20increase%20intercultural%20competence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https://international.univie.ac.at/en/international-cooperation-and-networks/coil-virtual-exchange/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83384e5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83384e5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Імплементується в рамках вже існуючого курсу.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83384e5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a83384e5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https://www.kpbs.org/news/news/international/2023/05/04/unlikely-connection-college-students-in-ukraine-and-the-u-s-form-a-bond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a95f231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a95f231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USA background EdUSA Blue.jpg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te_Seal_white.png"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99814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USA_Horiz_logo_W crop.png" id="59" name="Google Shape;5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8" y="371391"/>
            <a:ext cx="2218893" cy="990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469458" y="5961700"/>
            <a:ext cx="416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U.S. Department of State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621858" y="6114100"/>
            <a:ext cx="416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U.S. Department of State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774258" y="6266500"/>
            <a:ext cx="416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U.S. Department of State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926658" y="6418900"/>
            <a:ext cx="416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U.S. Department of State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348944" y="4310390"/>
            <a:ext cx="416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U.S. Department of State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8"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699" y="4659043"/>
            <a:ext cx="688535" cy="3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D"/>
              </a:buClr>
              <a:buSzPts val="1600"/>
              <a:buFont typeface="Arial"/>
              <a:buNone/>
              <a:defRPr sz="1600">
                <a:solidFill>
                  <a:srgbClr val="888B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699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4419600" y="4627562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 showMasterSp="0">
  <p:cSld name="Section title and 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8" id="82" name="Google Shape;8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699" y="4659043"/>
            <a:ext cx="688535" cy="3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329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D"/>
              </a:buClr>
              <a:buSzPts val="4200"/>
              <a:buFont typeface="Arial"/>
              <a:buNone/>
              <a:defRPr sz="4200">
                <a:solidFill>
                  <a:srgbClr val="888B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92B"/>
              </a:buClr>
              <a:buSzPts val="2100"/>
              <a:buFont typeface="Arial"/>
              <a:buNone/>
              <a:defRPr sz="21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92B"/>
              </a:buClr>
              <a:buSzPts val="2100"/>
              <a:buFont typeface="Arial"/>
              <a:buNone/>
              <a:defRPr sz="21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92B"/>
              </a:buClr>
              <a:buSzPts val="2100"/>
              <a:buFont typeface="Arial"/>
              <a:buNone/>
              <a:defRPr sz="21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92B"/>
              </a:buClr>
              <a:buSzPts val="2100"/>
              <a:buFont typeface="Arial"/>
              <a:buNone/>
              <a:defRPr sz="21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92B"/>
              </a:buClr>
              <a:buSzPts val="2100"/>
              <a:buFont typeface="Arial"/>
              <a:buNone/>
              <a:defRPr sz="2100"/>
            </a:lvl5pPr>
            <a:lvl6pPr indent="-342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939500" y="724074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4419600" y="4627562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8" id="89" name="Google Shape;8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699" y="4659043"/>
            <a:ext cx="688535" cy="3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D"/>
              </a:buClr>
              <a:buSzPts val="1600"/>
              <a:buFont typeface="Arial"/>
              <a:buNone/>
              <a:defRPr sz="1600">
                <a:solidFill>
                  <a:srgbClr val="888B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419600" y="4627562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ding slide">
  <p:cSld name="Concluding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366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te_Seal_white.png" id="96" name="Google Shape;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2810" y="4150134"/>
            <a:ext cx="603320" cy="603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USA_Seal1_W crop.png" id="97" name="Google Shape;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860" y="4150134"/>
            <a:ext cx="602653" cy="603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.S._Color_high res.jpg" id="98" name="Google Shape;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134"/>
            <a:ext cx="1142315" cy="60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Cobalt">
  <p:cSld name="Section header - Cobal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USA background EdUSA Cobalt Blue.jpg" id="100" name="Google Shape;10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Dk Blue">
  <p:cSld name="Section header - Dk Blu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311699" y="215084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419600" y="4627562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4"/>
          <p:cNvCxnSpPr/>
          <p:nvPr/>
        </p:nvCxnSpPr>
        <p:spPr>
          <a:xfrm>
            <a:off x="228600" y="285750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004E7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24"/>
          <p:cNvSpPr txBox="1"/>
          <p:nvPr>
            <p:ph type="title"/>
          </p:nvPr>
        </p:nvSpPr>
        <p:spPr>
          <a:xfrm>
            <a:off x="228600" y="326750"/>
            <a:ext cx="86868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i="0"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228600" y="971550"/>
            <a:ext cx="8686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6858000" y="4731545"/>
            <a:ext cx="1981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Horizontal Logo - Black.png" id="53" name="Google Shape;53;p13"/>
          <p:cNvPicPr preferRelativeResize="0"/>
          <p:nvPr/>
        </p:nvPicPr>
        <p:blipFill rotWithShape="1">
          <a:blip r:embed="rId1">
            <a:alphaModFix amt="56000"/>
          </a:blip>
          <a:srcRect b="0" l="0" r="0" t="0"/>
          <a:stretch/>
        </p:blipFill>
        <p:spPr>
          <a:xfrm>
            <a:off x="311700" y="4659044"/>
            <a:ext cx="688534" cy="30675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il.suny.edu/" TargetMode="External"/><Relationship Id="rId4" Type="http://schemas.openxmlformats.org/officeDocument/2006/relationships/hyperlink" Target="https://coilconnect.org/guidebook" TargetMode="External"/><Relationship Id="rId5" Type="http://schemas.openxmlformats.org/officeDocument/2006/relationships/hyperlink" Target="https://youth.europa.eu/erasmusvirtual_e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15368" l="20743" r="7453" t="23331"/>
          <a:stretch/>
        </p:blipFill>
        <p:spPr>
          <a:xfrm>
            <a:off x="0" y="-52650"/>
            <a:ext cx="9236526" cy="525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605525" y="1211000"/>
            <a:ext cx="7318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SUNY COIL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r:id="rId3"/>
              </a:rPr>
              <a:t>https://coil.suny.edu/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COIL Connect for virtual exchange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r:id="rId4"/>
              </a:rPr>
              <a:t>https://coilconnect.org/guidebook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Erasmus+ Virtual Exchange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r:id="rId5"/>
              </a:rPr>
              <a:t>https://youth.europa.eu/erasmusvirtual_en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517775" y="433225"/>
            <a:ext cx="681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617825" y="264925"/>
            <a:ext cx="7499400" cy="8004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З чого розпочати…</a:t>
            </a:r>
            <a:endParaRPr b="1"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/>
          <p:nvPr/>
        </p:nvSpPr>
        <p:spPr>
          <a:xfrm>
            <a:off x="457200" y="857251"/>
            <a:ext cx="5715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www.educationusa.org.ua</a:t>
            </a:r>
            <a:endParaRPr b="0" i="0" sz="21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www.educationusa.state.gov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424248" y="4088529"/>
            <a:ext cx="4954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5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Мої контакти:</a:t>
            </a:r>
            <a:r>
              <a:rPr b="0" i="0" lang="en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50">
                <a:solidFill>
                  <a:srgbClr val="FAC090"/>
                </a:solidFill>
              </a:rPr>
              <a:t>Юлія Піскорська,</a:t>
            </a:r>
            <a:endParaRPr sz="1950">
              <a:solidFill>
                <a:srgbClr val="FAC09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FAC090"/>
                </a:solidFill>
              </a:rPr>
              <a:t>ypiskorska@educationusa.org</a:t>
            </a:r>
            <a:endParaRPr sz="1950">
              <a:solidFill>
                <a:srgbClr val="FAC090"/>
              </a:solidFill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457200" y="1809900"/>
            <a:ext cx="5006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Facebook: 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EducationUSA Ukraine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YouTube: 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EducationUSA Ukraine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Instagram: 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educationusa.ukraine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ukraine@educationusa.org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Telegram</a:t>
            </a:r>
            <a:r>
              <a:rPr b="0" i="0" lang="en" sz="1800" u="none" cap="none" strike="noStrike">
                <a:solidFill>
                  <a:srgbClr val="FAC09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EducationUSA.Ukraine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875" y="1359425"/>
            <a:ext cx="2864776" cy="286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3708" r="2650" t="0"/>
          <a:stretch/>
        </p:blipFill>
        <p:spPr>
          <a:xfrm>
            <a:off x="4225163" y="2934516"/>
            <a:ext cx="4716761" cy="190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612739" y="467603"/>
            <a:ext cx="61341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EducationUSA</a:t>
            </a:r>
            <a:endParaRPr b="0" i="0" sz="3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6571175" y="1029500"/>
            <a:ext cx="1545000" cy="1388700"/>
          </a:xfrm>
          <a:prstGeom prst="ellipse">
            <a:avLst/>
          </a:prstGeom>
          <a:solidFill>
            <a:srgbClr val="00386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6"/>
          <p:cNvSpPr txBox="1"/>
          <p:nvPr/>
        </p:nvSpPr>
        <p:spPr>
          <a:xfrm>
            <a:off x="7008225" y="1454450"/>
            <a:ext cx="84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435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4181125" y="1355125"/>
            <a:ext cx="1545000" cy="1388700"/>
          </a:xfrm>
          <a:prstGeom prst="ellipse">
            <a:avLst/>
          </a:prstGeom>
          <a:solidFill>
            <a:srgbClr val="00386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4579075" y="1780075"/>
            <a:ext cx="84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180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694775" y="1454450"/>
            <a:ext cx="2458500" cy="1388700"/>
          </a:xfrm>
          <a:prstGeom prst="ellipse">
            <a:avLst/>
          </a:prstGeom>
          <a:solidFill>
            <a:srgbClr val="00386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6"/>
          <p:cNvSpPr txBox="1"/>
          <p:nvPr/>
        </p:nvSpPr>
        <p:spPr>
          <a:xfrm>
            <a:off x="1051625" y="1625450"/>
            <a:ext cx="174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Точна, актуальна, офіційна інформація про освіту в США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694775" y="3120300"/>
            <a:ext cx="2458500" cy="1388700"/>
          </a:xfrm>
          <a:prstGeom prst="ellipse">
            <a:avLst/>
          </a:prstGeom>
          <a:solidFill>
            <a:srgbClr val="00386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6"/>
          <p:cNvSpPr txBox="1"/>
          <p:nvPr/>
        </p:nvSpPr>
        <p:spPr>
          <a:xfrm>
            <a:off x="1051625" y="3364113"/>
            <a:ext cx="174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Можливості для українських студентів та викладачів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9" name="Google Shape;129;p26"/>
          <p:cNvCxnSpPr>
            <a:stCxn id="121" idx="6"/>
          </p:cNvCxnSpPr>
          <p:nvPr/>
        </p:nvCxnSpPr>
        <p:spPr>
          <a:xfrm>
            <a:off x="8116175" y="1723850"/>
            <a:ext cx="244500" cy="12684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6"/>
          <p:cNvCxnSpPr>
            <a:endCxn id="119" idx="0"/>
          </p:cNvCxnSpPr>
          <p:nvPr/>
        </p:nvCxnSpPr>
        <p:spPr>
          <a:xfrm>
            <a:off x="4407343" y="2540316"/>
            <a:ext cx="2176200" cy="3942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6"/>
          <p:cNvCxnSpPr>
            <a:stCxn id="125" idx="4"/>
            <a:endCxn id="127" idx="0"/>
          </p:cNvCxnSpPr>
          <p:nvPr/>
        </p:nvCxnSpPr>
        <p:spPr>
          <a:xfrm>
            <a:off x="1924025" y="2843150"/>
            <a:ext cx="0" cy="27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6"/>
          <p:cNvCxnSpPr/>
          <p:nvPr/>
        </p:nvCxnSpPr>
        <p:spPr>
          <a:xfrm>
            <a:off x="3833175" y="58675"/>
            <a:ext cx="39000" cy="5075100"/>
          </a:xfrm>
          <a:prstGeom prst="straightConnector1">
            <a:avLst/>
          </a:prstGeom>
          <a:noFill/>
          <a:ln cap="flat" cmpd="sng" w="9525">
            <a:solidFill>
              <a:srgbClr val="002B5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225" y="71725"/>
            <a:ext cx="4445351" cy="450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6740800" y="4641200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5964525" y="4641200"/>
            <a:ext cx="29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https://www.acenet.edu/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254400" y="1030250"/>
            <a:ext cx="8635200" cy="2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73763"/>
                </a:solidFill>
              </a:rPr>
              <a:t>COIL </a:t>
            </a:r>
            <a:endParaRPr b="1" sz="3200">
              <a:solidFill>
                <a:srgbClr val="0737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737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73763"/>
                </a:solidFill>
              </a:rPr>
              <a:t>(Collaborative Online International Learning/ Модель Спільного Міжнародного Навчання Онлайн)</a:t>
            </a:r>
            <a:endParaRPr b="0" i="0" sz="3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275350" y="1751775"/>
            <a:ext cx="2668200" cy="14349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Онлайн-технології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3134478" y="1751775"/>
            <a:ext cx="2787000" cy="14349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Співпраця студентів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6112402" y="1751775"/>
            <a:ext cx="2668200" cy="14349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Міжкультурна компетентність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3027975" y="6988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73763"/>
                </a:solidFill>
              </a:rPr>
              <a:t>COIL </a:t>
            </a:r>
            <a:endParaRPr b="1" sz="3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396475" y="274250"/>
            <a:ext cx="6814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3865"/>
                </a:solidFill>
              </a:rPr>
              <a:t>Переваги COIL для викладачів</a:t>
            </a:r>
            <a:endParaRPr b="1" i="0" sz="2800" u="none" cap="none" strike="noStrike">
              <a:solidFill>
                <a:srgbClr val="003865"/>
              </a:solidFill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614975" y="774350"/>
            <a:ext cx="5190300" cy="17973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Професійне зростання та розширення свого академічного нетворку 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Обмін підходами до викладання та оцінювання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Удосконалення рівня володіння іноземною мовою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3429000" y="2629625"/>
            <a:ext cx="5190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3865"/>
                </a:solidFill>
              </a:rPr>
              <a:t>Переваги COIL для судентів</a:t>
            </a:r>
            <a:endParaRPr b="1" i="0" sz="2800" u="none" cap="none" strike="noStrike">
              <a:solidFill>
                <a:srgbClr val="003865"/>
              </a:solidFill>
            </a:endParaRPr>
          </a:p>
        </p:txBody>
      </p:sp>
      <p:sp>
        <p:nvSpPr>
          <p:cNvPr id="160" name="Google Shape;160;p30"/>
          <p:cNvSpPr/>
          <p:nvPr/>
        </p:nvSpPr>
        <p:spPr>
          <a:xfrm>
            <a:off x="3345150" y="3187700"/>
            <a:ext cx="5190300" cy="17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3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Довготривалі міжкультурні зв’язки</a:t>
            </a:r>
            <a:endParaRPr b="1">
              <a:solidFill>
                <a:srgbClr val="003865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Навчання, що базується на розв’язані реальних проблем </a:t>
            </a:r>
            <a:endParaRPr b="1">
              <a:solidFill>
                <a:srgbClr val="003865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Розвиток м’яких навичок</a:t>
            </a:r>
            <a:endParaRPr b="1">
              <a:solidFill>
                <a:srgbClr val="003865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664"/>
              </a:buClr>
              <a:buSzPts val="1400"/>
              <a:buChar char="●"/>
            </a:pPr>
            <a:r>
              <a:rPr b="1" lang="en">
                <a:solidFill>
                  <a:srgbClr val="003664"/>
                </a:solidFill>
              </a:rPr>
              <a:t>Удосконалення рівня володіння іноземною мовою</a:t>
            </a:r>
            <a:endParaRPr b="1">
              <a:solidFill>
                <a:srgbClr val="00366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3247775" y="292900"/>
            <a:ext cx="3153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3865"/>
                </a:solidFill>
              </a:rPr>
              <a:t>Як це працює?</a:t>
            </a:r>
            <a:endParaRPr b="1" i="0" sz="2800" u="none" cap="none" strike="noStrike">
              <a:solidFill>
                <a:srgbClr val="003865"/>
              </a:solidFill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903825" y="1416325"/>
            <a:ext cx="2450700" cy="256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3865"/>
                </a:solidFill>
              </a:rPr>
              <a:t>Заклад Х</a:t>
            </a:r>
            <a:endParaRPr b="1" u="sng">
              <a:solidFill>
                <a:srgbClr val="0038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COIL модуль: 5-10 тижнів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Академічний кредит в рамках </a:t>
            </a:r>
            <a:r>
              <a:rPr b="1" lang="en" u="sng">
                <a:solidFill>
                  <a:srgbClr val="003865"/>
                </a:solidFill>
              </a:rPr>
              <a:t>курсу Х</a:t>
            </a:r>
            <a:endParaRPr b="1" u="sng">
              <a:solidFill>
                <a:srgbClr val="0038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1"/>
          <p:cNvSpPr/>
          <p:nvPr/>
        </p:nvSpPr>
        <p:spPr>
          <a:xfrm>
            <a:off x="5948150" y="1416325"/>
            <a:ext cx="2450700" cy="256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3664"/>
                </a:solidFill>
              </a:rPr>
              <a:t>Заклад У</a:t>
            </a:r>
            <a:endParaRPr b="1" u="sng">
              <a:solidFill>
                <a:srgbClr val="0036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COIL модуль: 5-10 тижнів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Академічний кредит в рамках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 u="sng">
                <a:solidFill>
                  <a:srgbClr val="003865"/>
                </a:solidFill>
              </a:rPr>
              <a:t>курсу У</a:t>
            </a:r>
            <a:endParaRPr b="1" u="sng">
              <a:solidFill>
                <a:srgbClr val="0038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 txBox="1"/>
          <p:nvPr/>
        </p:nvSpPr>
        <p:spPr>
          <a:xfrm>
            <a:off x="1579375" y="1016125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865"/>
                </a:solidFill>
              </a:rPr>
              <a:t>Курс Х</a:t>
            </a:r>
            <a:endParaRPr b="1">
              <a:solidFill>
                <a:srgbClr val="003865"/>
              </a:solidFill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6737825" y="1016125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865"/>
                </a:solidFill>
              </a:rPr>
              <a:t>Курс У</a:t>
            </a:r>
            <a:endParaRPr b="1">
              <a:solidFill>
                <a:srgbClr val="003865"/>
              </a:solidFill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3680575" y="2022000"/>
            <a:ext cx="19584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38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664"/>
              </a:solidFill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3672138" y="2873250"/>
            <a:ext cx="19584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3664"/>
          </a:solidFill>
          <a:ln cap="flat" cmpd="sng" w="9525">
            <a:solidFill>
              <a:srgbClr val="0038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1"/>
          <p:cNvSpPr txBox="1"/>
          <p:nvPr/>
        </p:nvSpPr>
        <p:spPr>
          <a:xfrm>
            <a:off x="3550175" y="2171550"/>
            <a:ext cx="29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Планування та розробка</a:t>
            </a: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3547188" y="3013050"/>
            <a:ext cx="220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Обговорення, робота в групі та фінальний проект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0813"/>
            <a:ext cx="6333576" cy="39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426" y="1214650"/>
            <a:ext cx="2353225" cy="23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1103938" y="1304200"/>
            <a:ext cx="2668200" cy="14349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Віртуальний обмін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5253040" y="1304200"/>
            <a:ext cx="2787000" cy="1434900"/>
          </a:xfrm>
          <a:prstGeom prst="roundRect">
            <a:avLst>
              <a:gd fmla="val 16667" name="adj"/>
            </a:avLst>
          </a:prstGeom>
          <a:solidFill>
            <a:srgbClr val="002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Віртуальна</a:t>
            </a:r>
            <a:r>
              <a:rPr b="1" lang="en" sz="2000">
                <a:solidFill>
                  <a:schemeClr val="lt1"/>
                </a:solidFill>
              </a:rPr>
              <a:t> мобільність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350" y="1364425"/>
            <a:ext cx="9525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/>
        </p:nvSpPr>
        <p:spPr>
          <a:xfrm>
            <a:off x="1376050" y="2937950"/>
            <a:ext cx="21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Співпраця</a:t>
            </a:r>
            <a:endParaRPr b="1">
              <a:solidFill>
                <a:srgbClr val="00386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Інтекратив</a:t>
            </a:r>
            <a:endParaRPr b="1">
              <a:solidFill>
                <a:srgbClr val="00386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Спілкування</a:t>
            </a:r>
            <a:endParaRPr b="1">
              <a:solidFill>
                <a:srgbClr val="0038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865"/>
              </a:solidFill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5312450" y="2937950"/>
            <a:ext cx="2668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400"/>
              <a:buChar char="●"/>
            </a:pPr>
            <a:r>
              <a:rPr b="1" lang="en">
                <a:solidFill>
                  <a:srgbClr val="003865"/>
                </a:solidFill>
              </a:rPr>
              <a:t>Доступ до навчальних матеріалів іншого закладу</a:t>
            </a:r>
            <a:endParaRPr b="1">
              <a:solidFill>
                <a:srgbClr val="0038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86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EducationUSA">
      <a:dk1>
        <a:srgbClr val="888B8D"/>
      </a:dk1>
      <a:lt1>
        <a:srgbClr val="FFFFFF"/>
      </a:lt1>
      <a:dk2>
        <a:srgbClr val="23292B"/>
      </a:dk2>
      <a:lt2>
        <a:srgbClr val="EEEEEE"/>
      </a:lt2>
      <a:accent1>
        <a:srgbClr val="003865"/>
      </a:accent1>
      <a:accent2>
        <a:srgbClr val="C8102E"/>
      </a:accent2>
      <a:accent3>
        <a:srgbClr val="FFA300"/>
      </a:accent3>
      <a:accent4>
        <a:srgbClr val="CEDC00"/>
      </a:accent4>
      <a:accent5>
        <a:srgbClr val="63B1BC"/>
      </a:accent5>
      <a:accent6>
        <a:srgbClr val="0057B8"/>
      </a:accent6>
      <a:hlink>
        <a:srgbClr val="0057B8"/>
      </a:hlink>
      <a:folHlink>
        <a:srgbClr val="0057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