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57" r:id="rId9"/>
    <p:sldId id="258" r:id="rId10"/>
    <p:sldId id="259" r:id="rId11"/>
    <p:sldId id="262" r:id="rId12"/>
    <p:sldId id="260" r:id="rId13"/>
    <p:sldId id="265" r:id="rId14"/>
    <p:sldId id="261" r:id="rId15"/>
    <p:sldId id="263" r:id="rId16"/>
    <p:sldId id="264" r:id="rId17"/>
    <p:sldId id="266" r:id="rId18"/>
    <p:sldId id="278" r:id="rId19"/>
    <p:sldId id="267" r:id="rId20"/>
    <p:sldId id="268" r:id="rId21"/>
    <p:sldId id="269" r:id="rId22"/>
    <p:sldId id="280" r:id="rId23"/>
    <p:sldId id="281" r:id="rId24"/>
    <p:sldId id="279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48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26536-99E8-0309-76C7-35685D691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3F52194-9FAD-E89F-5DD9-981AB141C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E8B265-BC30-274E-CFDC-4FEFA1B46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003186-7F2D-108A-1EB0-8C383AD2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AF4156-09C7-B5CB-33DA-E1AB89CF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91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6C106-FFEA-8571-F9CA-34F8948C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9814451-9CF8-186D-62B8-7BA2A1DF5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F9275E-8A0B-FFFA-2E30-777AD891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B72EB-B549-01C1-4A60-4D5E0F71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2B2A4D-7DA4-1578-6D73-CE3E450C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816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AE0C33E-F635-FA5A-E88E-077FD16CDB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09A7B5-00B6-40D6-283B-C964255D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D71ACE-D71C-7EB4-9C56-F61A3560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73B4C1-3E6B-C1FA-EC2E-AA76D639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01BF1E-1C0C-D472-577D-61379062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11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327D5-9D0D-9CD7-97A5-17240373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027051-8071-185C-3D6A-6AC94B08B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ED8D5-8348-04ED-454D-9B777160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99A44-DBEC-3E19-A822-01AD5A55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84A52C-56E9-C0A7-E2EA-908BAA1F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357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188FB-75DB-7DE0-964B-77D397C09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4ECB0D-EEA7-56F2-4495-599CE2AAC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FD699A-6613-5328-D03D-09AF77B01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26CACC-14F5-7262-6896-58DE3343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BF55572-617E-AEE9-E300-A6866E38F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250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59F9C-C33B-3567-5F5B-83AFF47C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8A263A-4BAB-4845-6A54-9FC7CD9D7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DB18858-400F-4EE8-87CF-21DAE23FF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42C49D-C6CB-2F3A-8684-BA03690D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ABB08D-4BBC-B250-C96B-BA13CDD3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D55028-E0D3-D054-9879-2DD9945D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38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32F78-1682-F333-1515-A3E1CEE2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8C255D-AEA7-4AC2-24E9-AE1BC216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F73B74-5FE2-C789-58FC-AB63FF681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BEFCA26-61E8-61E9-0B2A-2C5F132DE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32A24C6-DA06-B4BE-42F1-23C28D23D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173273D-AA62-39C3-EC98-7026CE65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DE1612A-1426-80D4-65EF-43503937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60DD813-BC54-E254-7E80-1FCA8DB26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185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C390D-6F2B-3A55-8CB2-CEE9E86B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F166EFA-6C3D-2C18-2F81-550E029B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B115C62-5CBF-FF6F-68F5-D19D2CCA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619C7AD-D2CE-F48B-C7EC-6CB047C0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092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4F4ADFA-82D2-4752-771E-A449A6B6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36CAEA2-F294-0B06-C530-A66E86E6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6EBFCAB-3AFE-0361-8B32-F7F1A57E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41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34804-1536-AB4F-6D05-1AE82EA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9EF67D-D280-12CA-7953-15F2539FB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D4DAB0-EB25-8061-5048-7CB80C0A1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C1A4C2D-CB3B-BD25-A75C-25A0DF34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FB5856-9F8C-BE9A-0B94-3F55B86C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94BCBB6-DBBC-BA05-7A95-B76F5DE1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866A9-67E2-8E93-6982-108DD100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2C98B05-29A4-33E5-3027-13534C49E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12599D-B708-3634-EAF4-05102DC74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7B869A-9771-6CE7-F3A6-F0FC46DE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C9B74E9-B403-BF23-0A4C-42F622E8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256DF8B-2A35-40A4-0396-4790788A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156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4D8B248-5874-DF9E-CADA-8028A587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CE7899-5352-CC06-D221-7CB236FB1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B66CBD-8FC4-ED01-12B6-4E5D6BEFC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65C6-9147-483C-B1CB-4E1A188779BB}" type="datetimeFigureOut">
              <a:rPr lang="uk-UA" smtClean="0"/>
              <a:t>01.06.2023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1E31CB-8C16-E9A8-E452-4A53B58B6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E2BD18-5886-F246-6A35-C6FFC5DDC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4FBEC-DCA0-4937-AB64-6AECBDD959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785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yla_Husse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ED14663-389C-4E8D-AC60-9856AAB6D490}"/>
              </a:ext>
            </a:extLst>
          </p:cNvPr>
          <p:cNvSpPr txBox="1">
            <a:spLocks/>
          </p:cNvSpPr>
          <p:nvPr/>
        </p:nvSpPr>
        <p:spPr>
          <a:xfrm>
            <a:off x="1523999" y="1386568"/>
            <a:ext cx="9144000" cy="19097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err="1">
                <a:solidFill>
                  <a:srgbClr val="002060"/>
                </a:solidFill>
              </a:rPr>
              <a:t>Студентоцентрований</a:t>
            </a:r>
            <a:r>
              <a:rPr lang="uk-UA" b="1" dirty="0">
                <a:solidFill>
                  <a:srgbClr val="002060"/>
                </a:solidFill>
              </a:rPr>
              <a:t> підхід у професійній вищій освіті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416D315-ABAF-43E5-81C6-F3AE022B73BE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4605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>
                <a:solidFill>
                  <a:srgbClr val="002060"/>
                </a:solidFill>
              </a:rPr>
              <a:t>Володимир Бахрушин, професор, д.ф.-м.н.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8279D4-399C-4E7A-AC56-8D3BC017E045}"/>
              </a:ext>
            </a:extLst>
          </p:cNvPr>
          <p:cNvSpPr/>
          <p:nvPr/>
        </p:nvSpPr>
        <p:spPr>
          <a:xfrm>
            <a:off x="2886891" y="229789"/>
            <a:ext cx="6369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</a:rPr>
              <a:t>Форум «Дні освітнього лідерства»</a:t>
            </a:r>
          </a:p>
        </p:txBody>
      </p:sp>
      <p:pic>
        <p:nvPicPr>
          <p:cNvPr id="8" name="Рисунок 13" descr="Erasmus+">
            <a:extLst>
              <a:ext uri="{FF2B5EF4-FFF2-40B4-BE49-F238E27FC236}">
                <a16:creationId xmlns:a16="http://schemas.microsoft.com/office/drawing/2014/main" id="{10A0B4BD-6D5C-4965-BB2B-B45DE78E0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7122" y="4825205"/>
            <a:ext cx="2143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ижний колонтитул 1">
            <a:extLst>
              <a:ext uri="{FF2B5EF4-FFF2-40B4-BE49-F238E27FC236}">
                <a16:creationId xmlns:a16="http://schemas.microsoft.com/office/drawing/2014/main" id="{2786FB5B-A35F-4787-AE5A-411C124EDB36}"/>
              </a:ext>
            </a:extLst>
          </p:cNvPr>
          <p:cNvSpPr txBox="1">
            <a:spLocks/>
          </p:cNvSpPr>
          <p:nvPr/>
        </p:nvSpPr>
        <p:spPr bwMode="auto">
          <a:xfrm>
            <a:off x="5308607" y="4723628"/>
            <a:ext cx="6779623" cy="12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altLang="en-US" sz="1400" b="1" dirty="0">
                <a:solidFill>
                  <a:srgbClr val="0F5494"/>
                </a:solidFill>
                <a:latin typeface="Verdana" pitchFamily="34" charset="0"/>
              </a:rPr>
              <a:t>Національний Еразмус+ офіс в Україні, Національна команда експертів з реформування вищої освіти, </a:t>
            </a:r>
          </a:p>
          <a:p>
            <a:pPr algn="ctr"/>
            <a:r>
              <a:rPr lang="uk-UA" altLang="en-US" sz="1400" b="1" dirty="0">
                <a:solidFill>
                  <a:srgbClr val="0F5494"/>
                </a:solidFill>
                <a:latin typeface="Verdana" pitchFamily="34" charset="0"/>
              </a:rPr>
              <a:t>Сектор вищої освіти НМР МОНУ,</a:t>
            </a:r>
          </a:p>
          <a:p>
            <a:pPr algn="ctr"/>
            <a:r>
              <a:rPr lang="uk-UA" altLang="en-US" sz="1400" b="1" dirty="0">
                <a:solidFill>
                  <a:srgbClr val="0F5494"/>
                </a:solidFill>
                <a:latin typeface="Verdana" pitchFamily="34" charset="0"/>
              </a:rPr>
              <a:t>Запорізький національний технічний університет,</a:t>
            </a:r>
          </a:p>
          <a:p>
            <a:pPr algn="ctr"/>
            <a:r>
              <a:rPr lang="en-US" altLang="en-US" sz="1400" b="1" dirty="0">
                <a:solidFill>
                  <a:srgbClr val="0F5494"/>
                </a:solidFill>
                <a:latin typeface="Verdana" pitchFamily="34" charset="0"/>
              </a:rPr>
              <a:t>EURASHE Quality Assurance Community of Practice</a:t>
            </a:r>
            <a:endParaRPr lang="uk-UA" altLang="en-US" sz="1400" b="1" dirty="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3B3BDFE3-8069-4715-9080-5C3AB1F70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643" y="6291223"/>
            <a:ext cx="2839239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uk-UA" sz="1400" dirty="0">
                <a:solidFill>
                  <a:srgbClr val="0F5494"/>
                </a:solidFill>
                <a:latin typeface="Verdana" pitchFamily="34" charset="0"/>
              </a:rPr>
              <a:t>Запоріжжя, 01 червня, 2023</a:t>
            </a:r>
            <a:endParaRPr lang="ru-RU" sz="1400" dirty="0">
              <a:solidFill>
                <a:srgbClr val="0F5494"/>
              </a:solidFill>
              <a:latin typeface="Verdana" pitchFamily="34" charset="0"/>
            </a:endParaRPr>
          </a:p>
        </p:txBody>
      </p:sp>
      <p:pic>
        <p:nvPicPr>
          <p:cNvPr id="11" name="Picture 2" descr="http://www.zntu.edu.ua/sites/default/files/styles/large/public/default_images/zntu_gerb.png?itok=yERQR4ZR">
            <a:extLst>
              <a:ext uri="{FF2B5EF4-FFF2-40B4-BE49-F238E27FC236}">
                <a16:creationId xmlns:a16="http://schemas.microsoft.com/office/drawing/2014/main" id="{FE27211C-72DD-4EDD-B1D2-BFA775C1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885" y="414455"/>
            <a:ext cx="10001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8FAE374-3AD8-4D96-AB20-27C6CF09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6" y="4548973"/>
            <a:ext cx="1599966" cy="7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1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7017B2-508B-B5FC-0DED-F640F4A2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556" b="5556"/>
          <a:stretch/>
        </p:blipFill>
        <p:spPr>
          <a:xfrm>
            <a:off x="313763" y="981522"/>
            <a:ext cx="8203262" cy="4536000"/>
          </a:xfrm>
          <a:prstGeom prst="rect">
            <a:avLst/>
          </a:prstGeom>
        </p:spPr>
      </p:pic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2DA83B23-683E-A67D-0700-1F8DD353932E}"/>
              </a:ext>
            </a:extLst>
          </p:cNvPr>
          <p:cNvCxnSpPr/>
          <p:nvPr/>
        </p:nvCxnSpPr>
        <p:spPr>
          <a:xfrm>
            <a:off x="6898233" y="4484217"/>
            <a:ext cx="1236269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FB5C54FD-8C60-247F-7F30-0E6462B36893}"/>
              </a:ext>
            </a:extLst>
          </p:cNvPr>
          <p:cNvCxnSpPr>
            <a:cxnSpLocks/>
          </p:cNvCxnSpPr>
          <p:nvPr/>
        </p:nvCxnSpPr>
        <p:spPr>
          <a:xfrm>
            <a:off x="547421" y="4651247"/>
            <a:ext cx="1851964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06D65AF-FD6E-3645-A259-0BDE44C8D85D}"/>
              </a:ext>
            </a:extLst>
          </p:cNvPr>
          <p:cNvSpPr txBox="1"/>
          <p:nvPr/>
        </p:nvSpPr>
        <p:spPr>
          <a:xfrm>
            <a:off x="8792868" y="1180320"/>
            <a:ext cx="2993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Gotham"/>
                <a:hlinkClick r:id="rId3"/>
              </a:rPr>
              <a:t>Dr Leyla Hussein OBE</a:t>
            </a:r>
            <a:r>
              <a:rPr lang="en-US" b="0" i="0" dirty="0">
                <a:solidFill>
                  <a:srgbClr val="0C0B0B"/>
                </a:solidFill>
                <a:effectLst/>
                <a:latin typeface="Gotham"/>
              </a:rPr>
              <a:t> is the current Rector, taking on the role in November 2020.</a:t>
            </a:r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4C6344-2D72-BD9B-A192-20A2C188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47" y="2315293"/>
            <a:ext cx="2780386" cy="27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1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7ED02E-ED71-B5D0-9DD2-E2299EF5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12" y="216310"/>
            <a:ext cx="8745181" cy="6357917"/>
          </a:xfrm>
          <a:prstGeom prst="rect">
            <a:avLst/>
          </a:prstGeom>
        </p:spPr>
      </p:pic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761C9D7E-83A2-6241-A7A0-E2A77D62A325}"/>
              </a:ext>
            </a:extLst>
          </p:cNvPr>
          <p:cNvCxnSpPr>
            <a:cxnSpLocks/>
          </p:cNvCxnSpPr>
          <p:nvPr/>
        </p:nvCxnSpPr>
        <p:spPr>
          <a:xfrm>
            <a:off x="8268929" y="4454013"/>
            <a:ext cx="126836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4CDFA27A-061A-8BC8-5B41-404729A21BE8}"/>
              </a:ext>
            </a:extLst>
          </p:cNvPr>
          <p:cNvCxnSpPr>
            <a:cxnSpLocks/>
          </p:cNvCxnSpPr>
          <p:nvPr/>
        </p:nvCxnSpPr>
        <p:spPr>
          <a:xfrm>
            <a:off x="3003755" y="4803058"/>
            <a:ext cx="66318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FC39B7E7-A012-DA9C-84E4-60B3927051F7}"/>
              </a:ext>
            </a:extLst>
          </p:cNvPr>
          <p:cNvCxnSpPr>
            <a:cxnSpLocks/>
          </p:cNvCxnSpPr>
          <p:nvPr/>
        </p:nvCxnSpPr>
        <p:spPr>
          <a:xfrm>
            <a:off x="3003755" y="5186516"/>
            <a:ext cx="687766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20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A5C7A-D6D2-DC07-2DE4-6E014175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E4 Group</a:t>
            </a:r>
            <a:endParaRPr lang="uk-U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5C68AB8-E720-8314-E872-8A4E0799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05473"/>
            <a:ext cx="3810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CAC3001-4F74-68C9-8F84-C834A8911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78" y="3634555"/>
            <a:ext cx="3732216" cy="183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ображення">
            <a:extLst>
              <a:ext uri="{FF2B5EF4-FFF2-40B4-BE49-F238E27FC236}">
                <a16:creationId xmlns:a16="http://schemas.microsoft.com/office/drawing/2014/main" id="{AC544FC9-D84D-96B3-ADA2-B4EB12AD8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97" b="17307"/>
          <a:stretch/>
        </p:blipFill>
        <p:spPr bwMode="auto">
          <a:xfrm>
            <a:off x="1014308" y="1317522"/>
            <a:ext cx="3167589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1B3716-A281-8079-610C-D47500F18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570" y="4566928"/>
            <a:ext cx="48577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08F48-F502-F31E-E8A3-D8A085FCA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Оцінювання курсу (Віденський ТУ)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3785A9-2E66-D5C2-FE80-216A599A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Було чітко повідомлено, що я повинен вміти робити наприкінці курсу.</a:t>
            </a:r>
          </a:p>
          <a:p>
            <a:r>
              <a:rPr lang="uk-UA" dirty="0"/>
              <a:t>Зміст було передано зрозуміло.</a:t>
            </a:r>
          </a:p>
          <a:p>
            <a:r>
              <a:rPr lang="uk-UA" dirty="0"/>
              <a:t>Взаємодія між викладачами та студентами була шанобливою.</a:t>
            </a:r>
          </a:p>
          <a:p>
            <a:r>
              <a:rPr lang="uk-UA" dirty="0"/>
              <a:t>Курс був добре організований.</a:t>
            </a:r>
          </a:p>
          <a:p>
            <a:r>
              <a:rPr lang="uk-UA" dirty="0"/>
              <a:t>Надані навчальні матеріали були корисними.</a:t>
            </a:r>
          </a:p>
          <a:p>
            <a:r>
              <a:rPr lang="uk-UA" dirty="0"/>
              <a:t>В цілому я задоволений курсом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633BA1-057B-6ABB-3A2B-D1337030A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45326"/>
            <a:ext cx="187619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6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21BE-301F-95F2-2BED-6D4B5496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7AB8"/>
                </a:solidFill>
                <a:effectLst/>
                <a:latin typeface="Roboto" panose="02000000000000000000" pitchFamily="2" charset="0"/>
              </a:rPr>
              <a:t>Mechanical Engineering</a:t>
            </a:r>
            <a:br>
              <a:rPr lang="en-US" b="1" i="0" dirty="0">
                <a:solidFill>
                  <a:srgbClr val="007AB8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VU Amsterdam and the University of Twente</a:t>
            </a:r>
            <a:r>
              <a:rPr lang="uk-U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FADE24-BCAF-B8BE-6A79-4497005FA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41" y="1776719"/>
            <a:ext cx="9719806" cy="43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8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05870-1D40-A6A2-81E6-080D2DCB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7AB8"/>
                </a:solidFill>
                <a:effectLst/>
                <a:latin typeface="Roboto" panose="02000000000000000000" pitchFamily="2" charset="0"/>
              </a:rPr>
              <a:t>Mechanical Engineering</a:t>
            </a:r>
            <a:br>
              <a:rPr lang="en-US" b="1" i="0" dirty="0">
                <a:solidFill>
                  <a:srgbClr val="007AB8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VU Amsterdam and the University of Twente</a:t>
            </a:r>
            <a:r>
              <a:rPr lang="uk-U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BC268D-3D40-484C-75FC-11C4BCBB0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8" y="1599738"/>
            <a:ext cx="9495503" cy="49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26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2E5D0-C304-DAB6-817D-29279D2D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07AB8"/>
                </a:solidFill>
                <a:effectLst/>
                <a:latin typeface="Roboto" panose="02000000000000000000" pitchFamily="2" charset="0"/>
              </a:rPr>
              <a:t>Mechanical Engineering</a:t>
            </a:r>
            <a:br>
              <a:rPr lang="en-US" b="1" i="0" dirty="0">
                <a:solidFill>
                  <a:srgbClr val="007AB8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VU Amsterdam and the University of Twente</a:t>
            </a:r>
            <a:r>
              <a:rPr lang="uk-UA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C3F993-387E-8F52-5B55-21815E30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02" y="1690688"/>
            <a:ext cx="10587898" cy="45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4EA6D9-11F5-3E52-5444-919EA651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32" y="258607"/>
            <a:ext cx="7443020" cy="65305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289079-5469-FB7A-8517-F24E2486A069}"/>
              </a:ext>
            </a:extLst>
          </p:cNvPr>
          <p:cNvSpPr txBox="1"/>
          <p:nvPr/>
        </p:nvSpPr>
        <p:spPr>
          <a:xfrm>
            <a:off x="422788" y="341359"/>
            <a:ext cx="20746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6699"/>
                </a:solidFill>
                <a:effectLst/>
                <a:latin typeface="PTSans"/>
              </a:rPr>
              <a:t>TU Wien</a:t>
            </a:r>
          </a:p>
        </p:txBody>
      </p:sp>
    </p:spTree>
    <p:extLst>
      <p:ext uri="{BB962C8B-B14F-4D97-AF65-F5344CB8AC3E}">
        <p14:creationId xmlns:p14="http://schemas.microsoft.com/office/powerpoint/2010/main" val="41374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B2FB4-7585-4A75-B7E9-D402A6B5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Особливості професійних програм в Україні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4C8E7-6F9E-45EC-A809-87767E6E7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7" y="1825625"/>
            <a:ext cx="11142616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Освітня програма професійної вищої освіти має передбачати присвоєння професійної кваліфікації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Багато освітніх програм передбачають присвоєння професійних кваліфікацій, але за своєю сутністю є академічними, а їх кваліфікації не відповідають вимогам до кваліфікацій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На якій підставі ЗВО присвоює професійну кваліфікацію:</a:t>
            </a:r>
          </a:p>
          <a:p>
            <a:pPr lvl="1"/>
            <a:r>
              <a:rPr lang="uk-UA" dirty="0"/>
              <a:t>тому, що він ЗВО;</a:t>
            </a:r>
          </a:p>
          <a:p>
            <a:pPr lvl="1"/>
            <a:r>
              <a:rPr lang="uk-UA" dirty="0"/>
              <a:t>тому, що він уповноважений законом, КМУ, ЦОВВ, НАК, …;</a:t>
            </a:r>
          </a:p>
          <a:p>
            <a:pPr lvl="1"/>
            <a:r>
              <a:rPr lang="uk-UA" dirty="0"/>
              <a:t>тому, що відповідна освітня програма акредитована;</a:t>
            </a:r>
          </a:p>
          <a:p>
            <a:pPr lvl="1"/>
            <a:r>
              <a:rPr lang="uk-UA" dirty="0"/>
              <a:t>…?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5959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49574-D78B-C40D-3900-370ACF4C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HU University of Applied Sciences Utrecht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AC19F34-3583-EC7B-6785-C55A5CE9B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Магістерські програми: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Master Data-driven Design</a:t>
            </a:r>
            <a:r>
              <a:rPr lang="uk-UA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Master Integrated Care Design</a:t>
            </a:r>
            <a:r>
              <a:rPr lang="uk-UA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Master Next Level Engineering</a:t>
            </a:r>
            <a:r>
              <a:rPr lang="uk-UA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Master Sustainable Business Transition</a:t>
            </a:r>
            <a:r>
              <a:rPr lang="uk-UA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Teacher Education in English</a:t>
            </a:r>
            <a:r>
              <a:rPr lang="uk-UA" dirty="0"/>
              <a:t> (</a:t>
            </a:r>
            <a:r>
              <a:rPr lang="en-US" dirty="0" err="1"/>
              <a:t>En</a:t>
            </a:r>
            <a:r>
              <a:rPr lang="en-US" dirty="0"/>
              <a:t>, Fr, Ger)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560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1DED-21A7-4333-8F7C-94882A781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Типи освітніх програм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B5134-4030-4465-8B95-7A2F3B156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Закон України «Про вищу освіту»: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/>
              <a:t>освітньо-професійні;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 err="1"/>
              <a:t>освітньо</a:t>
            </a:r>
            <a:r>
              <a:rPr lang="uk-UA" dirty="0"/>
              <a:t>-наукові;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 err="1"/>
              <a:t>освітньо</a:t>
            </a:r>
            <a:r>
              <a:rPr lang="uk-UA" dirty="0"/>
              <a:t>-творчі.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Eurostat: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/>
              <a:t>академічні;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uk-UA" dirty="0"/>
              <a:t>професійні</a:t>
            </a:r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Liberal Arts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301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F1771-3473-A455-B3F1-F8554223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Master Next Level Engineering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6DD92F-4462-86D9-14CD-97529041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Block A: getting started</a:t>
            </a:r>
            <a:r>
              <a:rPr lang="uk-UA" dirty="0"/>
              <a:t> (Системна інженерія, Професійні навички, початок виконання міждисциплінарного </a:t>
            </a:r>
            <a:r>
              <a:rPr lang="uk-UA" dirty="0" err="1"/>
              <a:t>проєкту</a:t>
            </a:r>
            <a:r>
              <a:rPr lang="uk-UA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Block B: the challenge begins!</a:t>
            </a:r>
            <a:r>
              <a:rPr lang="uk-UA" dirty="0"/>
              <a:t> (Основи інженерії, Складні системи і організації, продовження виконання </a:t>
            </a:r>
            <a:r>
              <a:rPr lang="uk-UA" dirty="0" err="1"/>
              <a:t>проєкту</a:t>
            </a:r>
            <a:r>
              <a:rPr lang="uk-UA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Block C: applied research</a:t>
            </a:r>
            <a:r>
              <a:rPr lang="uk-UA" dirty="0"/>
              <a:t> (Прикладна наука і дослідження, Наука про дані, продовження виконання </a:t>
            </a:r>
            <a:r>
              <a:rPr lang="uk-UA" dirty="0" err="1"/>
              <a:t>проєкту</a:t>
            </a:r>
            <a:r>
              <a:rPr lang="uk-UA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Block D: Finalizing your master thesis</a:t>
            </a:r>
            <a:r>
              <a:rPr lang="uk-UA" dirty="0"/>
              <a:t> (Напрями: </a:t>
            </a:r>
            <a:r>
              <a:rPr lang="ru-RU" dirty="0" err="1"/>
              <a:t>Енергетичні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та </a:t>
            </a:r>
            <a:r>
              <a:rPr lang="ru-RU" dirty="0" err="1"/>
              <a:t>стійкий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(</a:t>
            </a:r>
            <a:r>
              <a:rPr lang="ru-RU" dirty="0" err="1"/>
              <a:t>швидке</a:t>
            </a:r>
            <a:r>
              <a:rPr lang="ru-RU" dirty="0"/>
              <a:t>) </a:t>
            </a:r>
            <a:r>
              <a:rPr lang="ru-RU" dirty="0" err="1"/>
              <a:t>прототипів</a:t>
            </a:r>
            <a:r>
              <a:rPr lang="ru-RU" dirty="0"/>
              <a:t>, </a:t>
            </a:r>
            <a:r>
              <a:rPr lang="ru-RU" dirty="0" err="1"/>
              <a:t>медичні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активами.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1201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5A724-5BB9-5292-5797-46969964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Деякі інструменти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129765-DFBE-C6B9-340C-599E130E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Дуальна форма здобуття вищої освіти (вибір підприємств, підрозділів, посад/робіт)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Власні виробничі потужності, у </a:t>
            </a:r>
            <a:r>
              <a:rPr lang="uk-UA" dirty="0" err="1"/>
              <a:t>т.ч</a:t>
            </a:r>
            <a:r>
              <a:rPr lang="uk-UA" dirty="0"/>
              <a:t>. спільні (виконання кваліфікаційних робіт, практична підготовка, лабораторні заняття, …)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Стажування для здобуття кваліфікації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Спільні освітні програми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Вибір </a:t>
            </a:r>
            <a:r>
              <a:rPr lang="uk-UA" dirty="0" err="1"/>
              <a:t>проєктів</a:t>
            </a: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Міждисциплінарні ОП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160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DBE46-A20C-405E-8073-773180CCF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Індивідуальні освітні траєкторії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84ECF-9B19-4758-A46A-9BFBF416B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Попереднє формальне навчання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Неформальна та </a:t>
            </a:r>
            <a:r>
              <a:rPr lang="uk-UA" dirty="0" err="1"/>
              <a:t>інформальна</a:t>
            </a:r>
            <a:r>
              <a:rPr lang="uk-UA" dirty="0"/>
              <a:t> освіта, зокрема досвід професійної діяльності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Вибір не лише навчальних дисциплін, але й інших освітніх компонентів, а також </a:t>
            </a:r>
            <a:r>
              <a:rPr lang="uk-UA" dirty="0" err="1"/>
              <a:t>проєктів</a:t>
            </a:r>
            <a:r>
              <a:rPr lang="uk-UA" dirty="0"/>
              <a:t>, індивідуальних завдань, лабораторних робіт тощо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Блоковий вибір під певну професійну діяльність, проєкт, роботодавця тощо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Дуальна форма здобуття освіти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Стажування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5318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03214-69C8-4EDC-A1ED-3CA3FCEA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Дослідження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5E141-5442-4AC2-BF93-E5018857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/>
              <a:t>Research vs Science</a:t>
            </a:r>
          </a:p>
          <a:p>
            <a:pPr marL="0" indent="0">
              <a:buNone/>
            </a:pPr>
            <a:r>
              <a:rPr lang="uk-UA"/>
              <a:t>ЗУННТД, ст. 1:</a:t>
            </a:r>
          </a:p>
          <a:p>
            <a:pPr marL="0" indent="0">
              <a:buNone/>
            </a:pPr>
            <a:r>
              <a:rPr lang="uk-UA"/>
              <a:t>Науковий результат може бути у формі звіту, опублікованої наукової … проекту нормативно-правового акта, нормативного документа або науково-методичних документів</a:t>
            </a:r>
          </a:p>
          <a:p>
            <a:pPr marL="0" indent="0">
              <a:buNone/>
            </a:pPr>
            <a:r>
              <a:rPr lang="uk-UA"/>
              <a:t>Науково-технічний (прикладний) результат: нові або істотно вдосконалені матеріали, продукти, процеси, пристрої, технології, системи, нові або істотно вдосконалені послуги, нові конструктивні чи технологічні рішення, завершені випробування, ... Науково-технічний (прикладний) результат може бути у формі ескізного проекту, експериментального (дослідного) зразка або його діючої моделі, конструкторської або технологічної документації на науково-технічну продукцію, дослідного зразка, проекту нормативно-правового акта, нормативного документа або науково-методичних документів тощо;</a:t>
            </a:r>
          </a:p>
          <a:p>
            <a:pPr marL="0" indent="0">
              <a:buNone/>
            </a:pPr>
            <a:endParaRPr lang="uk-UA"/>
          </a:p>
          <a:p>
            <a:pPr marL="0" indent="0">
              <a:buNone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8514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B90DE-AB50-41FB-B93E-71D943EB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Що обмежує: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868090-9B42-4141-BAC7-00BBFAFA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361" y="1412266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800" dirty="0"/>
              <a:t>ЗУ «Про вищу освіту»: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dirty="0"/>
              <a:t>ресурси для організації освітнього процесу (ст. 16, ч. 2)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dirty="0"/>
              <a:t>обмеження </a:t>
            </a:r>
            <a:r>
              <a:rPr lang="uk-UA" sz="1800" dirty="0" err="1"/>
              <a:t>міждисциплінарності</a:t>
            </a:r>
            <a:r>
              <a:rPr lang="uk-UA" sz="1800" dirty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dirty="0"/>
              <a:t>нечіткість щодо дуальної форми здобуття освіти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uk-UA" sz="1800" dirty="0"/>
              <a:t>професійні кваліфікації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uk-UA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800" dirty="0"/>
              <a:t>Ліцензійні умови провадження освітньої діяльності (вимоги до кадрового забезпечення)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uk-UA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sz="1800" dirty="0"/>
              <a:t>Положення про акредитацію освітніх програм: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800" dirty="0"/>
              <a:t>2.4. Обмежене розуміння ІОТ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800" dirty="0"/>
              <a:t>2.5, 6 Не враховано відмінності між ОП професійного та академічного спрямування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800" dirty="0"/>
              <a:t>2.7. Врахування професійних стандартів за наявності – хто визначає наявність і необхідність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800" dirty="0"/>
              <a:t>3.4 Не передбачено визнання результатів навчання </a:t>
            </a:r>
            <a:r>
              <a:rPr lang="uk-UA" sz="1800" dirty="0" err="1"/>
              <a:t>інформальної</a:t>
            </a:r>
            <a:r>
              <a:rPr lang="uk-UA" sz="1800" dirty="0"/>
              <a:t> освіти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800" dirty="0"/>
              <a:t>7. Не враховано ресурси партнерів</a:t>
            </a:r>
          </a:p>
          <a:p>
            <a:pPr marL="0" indent="0">
              <a:buNone/>
            </a:pPr>
            <a:br>
              <a:rPr lang="uk-UA" sz="1600" dirty="0"/>
            </a:b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14851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8E43D-1A08-4CE5-B593-FC4DECEA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Професійна вища освіта – що це?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50D51F-A05C-4757-A499-EEFB33FA8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Немає загальновизнаного визначення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Частина освітніх програм всіх рівнів вищої освіти, орієнтована на підготовку до професійної діяльності у різних сферах: інженерія, освіта, медицина, ветеринарія, військова справа, поліція, архітектура,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Реалізується в межах стандартного трикутника: освіта, дослідження, послуги суспільству.</a:t>
            </a:r>
          </a:p>
        </p:txBody>
      </p:sp>
    </p:spTree>
    <p:extLst>
      <p:ext uri="{BB962C8B-B14F-4D97-AF65-F5344CB8AC3E}">
        <p14:creationId xmlns:p14="http://schemas.microsoft.com/office/powerpoint/2010/main" val="274959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356B5-B05F-471A-BC83-1AD43FD2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Професійна вища освіта: приклади (спеціальності)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7E873-554F-489C-A70C-188DBD8CF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012 Дошкільна освіта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125 </a:t>
            </a:r>
            <a:r>
              <a:rPr lang="uk-UA" dirty="0" err="1"/>
              <a:t>Кібербезпека</a:t>
            </a:r>
            <a:r>
              <a:rPr lang="uk-UA" dirty="0"/>
              <a:t> та захист інформації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135 Суднобудування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143 Атомна енергетика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173 </a:t>
            </a:r>
            <a:r>
              <a:rPr lang="uk-UA" dirty="0" err="1"/>
              <a:t>Авіоніка</a:t>
            </a: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192 Будівництво та цивільна інженерія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221 Стоматологія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241 </a:t>
            </a:r>
            <a:r>
              <a:rPr lang="uk-UA" dirty="0" err="1"/>
              <a:t>Готельно</a:t>
            </a:r>
            <a:r>
              <a:rPr lang="uk-UA" dirty="0"/>
              <a:t>-ресторанна справа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252 Безпека державного кордону</a:t>
            </a:r>
          </a:p>
        </p:txBody>
      </p:sp>
    </p:spTree>
    <p:extLst>
      <p:ext uri="{BB962C8B-B14F-4D97-AF65-F5344CB8AC3E}">
        <p14:creationId xmlns:p14="http://schemas.microsoft.com/office/powerpoint/2010/main" val="333875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85B530-FA5F-46E0-8023-740A3166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</a:rPr>
              <a:t>Професійна вища освіта: приклади (освітні програми НТУУ «КПІ»)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F932D-CC20-4596-B100-17331A115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/>
              <a:t>Врегулювання конфліктів та медіація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/>
              <a:t>Медіаменеджмент та адміністрування у видавничо-поліграфічній галузі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/>
              <a:t>Обладнання та технології виробів з наноструктурних та композиційних матеріалів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/>
              <a:t>Технології виробництва літальних апаратів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/>
              <a:t>Художнє та ювелірне литво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/>
              <a:t>Системи енергозабезпечення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/>
              <a:t>Хімічні технології неорганічних керамічних матеріалів</a:t>
            </a:r>
          </a:p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996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8C0608-EFCB-487E-ABEE-5D96F712B38D}"/>
              </a:ext>
            </a:extLst>
          </p:cNvPr>
          <p:cNvSpPr/>
          <p:nvPr/>
        </p:nvSpPr>
        <p:spPr>
          <a:xfrm>
            <a:off x="333704" y="1412855"/>
            <a:ext cx="1123998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Освітні програми, спрямовані на здобуття професійної кваліфікації з професій, для яких запроваджене додаткове регулювання</a:t>
            </a:r>
            <a:endParaRPr lang="uk-UA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46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0DE64-79F3-491C-BD71-77A1A606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European Association of Institutions in Higher Education (EURASHE)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36191-FC45-4018-A98C-7CB6A773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Просування професійної вищої освіти на національних і європейському рівнях;</a:t>
            </a:r>
          </a:p>
          <a:p>
            <a:pPr marL="0" indent="0">
              <a:buNone/>
            </a:pPr>
            <a:r>
              <a:rPr lang="uk-UA" dirty="0"/>
              <a:t>Міжнародна кооперація для розвитку професійної вищої освіти;</a:t>
            </a:r>
          </a:p>
          <a:p>
            <a:pPr marL="0" indent="0">
              <a:buNone/>
            </a:pPr>
            <a:r>
              <a:rPr lang="uk-UA" dirty="0"/>
              <a:t>Просування інтернаціоналізації організацій-членів.</a:t>
            </a:r>
          </a:p>
          <a:p>
            <a:pPr marL="0" indent="0">
              <a:buNone/>
            </a:pPr>
            <a:r>
              <a:rPr lang="uk-UA" dirty="0"/>
              <a:t>54 члени </a:t>
            </a:r>
            <a:r>
              <a:rPr lang="en-US" dirty="0"/>
              <a:t>EURASHE</a:t>
            </a:r>
            <a:r>
              <a:rPr lang="uk-UA" dirty="0"/>
              <a:t>, що представляють понад 500 університетів, політехнік, університетів прикладних наук, університетських коледжів, коледжів, асоціацій ЗВО/ректорів, …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Quality Assurance Community of Practice</a:t>
            </a:r>
            <a:endParaRPr lang="uk-UA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Skills Community of Practice</a:t>
            </a:r>
            <a:endParaRPr lang="uk-UA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Research Community of Practice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609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53B0F-B1CE-85F1-23B1-9FA80CA9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Студентоцентрований</a:t>
            </a:r>
            <a:r>
              <a:rPr lang="uk-UA" b="1" dirty="0"/>
              <a:t> підхід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CBF4F4-EDAD-E575-3C4B-D8A421254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Здобувачі вищої освіти – автономні і відповідальні учасники освітнього процесу</a:t>
            </a:r>
          </a:p>
          <a:p>
            <a:r>
              <a:rPr lang="uk-UA" dirty="0"/>
              <a:t>Залучення здобувачів до прийняття рішень, які їх стосуються</a:t>
            </a:r>
          </a:p>
          <a:p>
            <a:r>
              <a:rPr lang="uk-UA" dirty="0"/>
              <a:t>Автономне і дієздатне самоврядування здобувачів вищої освіти</a:t>
            </a:r>
          </a:p>
          <a:p>
            <a:r>
              <a:rPr lang="uk-UA" dirty="0"/>
              <a:t>Освітнє середовище, орієнтоване на задоволення потреб та інтересів здобувачів</a:t>
            </a:r>
          </a:p>
          <a:p>
            <a:r>
              <a:rPr lang="uk-UA" dirty="0"/>
              <a:t>Здобувачі мають можливість сформувати індивідуальну освітню траєкторію</a:t>
            </a:r>
          </a:p>
          <a:p>
            <a:r>
              <a:rPr lang="uk-UA" dirty="0"/>
              <a:t>Можливість зарахування результатів навчання незалежно від способу їх здобуття</a:t>
            </a:r>
          </a:p>
        </p:txBody>
      </p:sp>
    </p:spTree>
    <p:extLst>
      <p:ext uri="{BB962C8B-B14F-4D97-AF65-F5344CB8AC3E}">
        <p14:creationId xmlns:p14="http://schemas.microsoft.com/office/powerpoint/2010/main" val="315144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6C5040-0918-17FD-D021-283C5D62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38" y="363250"/>
            <a:ext cx="9283205" cy="61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82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979</Words>
  <Application>Microsoft Office PowerPoint</Application>
  <PresentationFormat>Широкоэкранный</PresentationFormat>
  <Paragraphs>128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Gotham</vt:lpstr>
      <vt:lpstr>PTSans</vt:lpstr>
      <vt:lpstr>Roboto</vt:lpstr>
      <vt:lpstr>Verdana</vt:lpstr>
      <vt:lpstr>Wingdings</vt:lpstr>
      <vt:lpstr>Тема Office</vt:lpstr>
      <vt:lpstr>Презентация PowerPoint</vt:lpstr>
      <vt:lpstr>Типи освітніх програм</vt:lpstr>
      <vt:lpstr>Професійна вища освіта – що це?</vt:lpstr>
      <vt:lpstr>Професійна вища освіта: приклади (спеціальності)</vt:lpstr>
      <vt:lpstr>Професійна вища освіта: приклади (освітні програми НТУУ «КПІ»)</vt:lpstr>
      <vt:lpstr>Презентация PowerPoint</vt:lpstr>
      <vt:lpstr>European Association of Institutions in Higher Education (EURASHE)</vt:lpstr>
      <vt:lpstr>Студентоцентрований підхід</vt:lpstr>
      <vt:lpstr>Презентация PowerPoint</vt:lpstr>
      <vt:lpstr>Презентация PowerPoint</vt:lpstr>
      <vt:lpstr>Презентация PowerPoint</vt:lpstr>
      <vt:lpstr>E4 Group</vt:lpstr>
      <vt:lpstr>Оцінювання курсу (Віденський ТУ)</vt:lpstr>
      <vt:lpstr>Mechanical Engineering VU Amsterdam and the University of Twente  </vt:lpstr>
      <vt:lpstr>Mechanical Engineering VU Amsterdam and the University of Twente </vt:lpstr>
      <vt:lpstr>Mechanical Engineering VU Amsterdam and the University of Twente </vt:lpstr>
      <vt:lpstr>Презентация PowerPoint</vt:lpstr>
      <vt:lpstr>Особливості професійних програм в Україні</vt:lpstr>
      <vt:lpstr>HU University of Applied Sciences Utrecht</vt:lpstr>
      <vt:lpstr>Master Next Level Engineering</vt:lpstr>
      <vt:lpstr>Деякі інструменти</vt:lpstr>
      <vt:lpstr>Індивідуальні освітні траєкторії</vt:lpstr>
      <vt:lpstr>Дослідження</vt:lpstr>
      <vt:lpstr>Що обмежує: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Студентоцентрований підхід у професійній вищій освіті</dc:title>
  <dc:creator>Volodymyr Bakhrushyn</dc:creator>
  <cp:lastModifiedBy>Владимир</cp:lastModifiedBy>
  <cp:revision>17</cp:revision>
  <dcterms:created xsi:type="dcterms:W3CDTF">2023-05-31T09:04:19Z</dcterms:created>
  <dcterms:modified xsi:type="dcterms:W3CDTF">2023-06-01T05:10:01Z</dcterms:modified>
</cp:coreProperties>
</file>